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0" r:id="rId4"/>
    <p:sldId id="358" r:id="rId5"/>
    <p:sldId id="360" r:id="rId6"/>
    <p:sldId id="359" r:id="rId7"/>
    <p:sldId id="338" r:id="rId8"/>
    <p:sldId id="337" r:id="rId9"/>
    <p:sldId id="333" r:id="rId10"/>
    <p:sldId id="361" r:id="rId11"/>
    <p:sldId id="363" r:id="rId12"/>
    <p:sldId id="362" r:id="rId13"/>
    <p:sldId id="332" r:id="rId14"/>
    <p:sldId id="334" r:id="rId15"/>
    <p:sldId id="336" r:id="rId16"/>
    <p:sldId id="261" r:id="rId17"/>
    <p:sldId id="331" r:id="rId18"/>
    <p:sldId id="260" r:id="rId19"/>
    <p:sldId id="339" r:id="rId20"/>
    <p:sldId id="340" r:id="rId21"/>
    <p:sldId id="328" r:id="rId22"/>
    <p:sldId id="279" r:id="rId23"/>
    <p:sldId id="322" r:id="rId24"/>
    <p:sldId id="323" r:id="rId25"/>
    <p:sldId id="309" r:id="rId26"/>
    <p:sldId id="317" r:id="rId27"/>
    <p:sldId id="326" r:id="rId28"/>
    <p:sldId id="276" r:id="rId29"/>
    <p:sldId id="319" r:id="rId30"/>
    <p:sldId id="356" r:id="rId31"/>
    <p:sldId id="262" r:id="rId32"/>
    <p:sldId id="295" r:id="rId33"/>
    <p:sldId id="310" r:id="rId34"/>
    <p:sldId id="287" r:id="rId35"/>
    <p:sldId id="345" r:id="rId36"/>
    <p:sldId id="344" r:id="rId37"/>
    <p:sldId id="346" r:id="rId38"/>
    <p:sldId id="347" r:id="rId39"/>
    <p:sldId id="348" r:id="rId40"/>
    <p:sldId id="350" r:id="rId41"/>
    <p:sldId id="351" r:id="rId42"/>
    <p:sldId id="349" r:id="rId43"/>
    <p:sldId id="352" r:id="rId44"/>
    <p:sldId id="354" r:id="rId45"/>
    <p:sldId id="353" r:id="rId46"/>
    <p:sldId id="355" r:id="rId47"/>
    <p:sldId id="357" r:id="rId48"/>
    <p:sldId id="343" r:id="rId49"/>
    <p:sldId id="281" r:id="rId50"/>
    <p:sldId id="296" r:id="rId51"/>
    <p:sldId id="288" r:id="rId52"/>
    <p:sldId id="329" r:id="rId53"/>
    <p:sldId id="301" r:id="rId54"/>
    <p:sldId id="302" r:id="rId55"/>
    <p:sldId id="283" r:id="rId56"/>
    <p:sldId id="290" r:id="rId57"/>
    <p:sldId id="307" r:id="rId58"/>
    <p:sldId id="264" r:id="rId59"/>
    <p:sldId id="263" r:id="rId60"/>
    <p:sldId id="284" r:id="rId61"/>
    <p:sldId id="314" r:id="rId62"/>
    <p:sldId id="315" r:id="rId63"/>
    <p:sldId id="286" r:id="rId64"/>
    <p:sldId id="305" r:id="rId65"/>
    <p:sldId id="312" r:id="rId66"/>
    <p:sldId id="313" r:id="rId67"/>
    <p:sldId id="308" r:id="rId68"/>
    <p:sldId id="270" r:id="rId69"/>
    <p:sldId id="269" r:id="rId70"/>
    <p:sldId id="303" r:id="rId71"/>
    <p:sldId id="30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rres Espin, Abel" initials="TEA" lastIdx="1" clrIdx="0">
    <p:extLst>
      <p:ext uri="{19B8F6BF-5375-455C-9EA6-DF929625EA0E}">
        <p15:presenceInfo xmlns:p15="http://schemas.microsoft.com/office/powerpoint/2012/main" userId="Torres Espin, Ab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4660"/>
  </p:normalViewPr>
  <p:slideViewPr>
    <p:cSldViewPr snapToGrid="0">
      <p:cViewPr varScale="1">
        <p:scale>
          <a:sx n="86" d="100"/>
          <a:sy n="86" d="100"/>
        </p:scale>
        <p:origin x="4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CA"/>
              <a:t>Dose response</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s-ES"/>
        </a:p>
      </c:txPr>
    </c:title>
    <c:autoTitleDeleted val="0"/>
    <c:view3D>
      <c:rotX val="10"/>
      <c:hPercent val="100"/>
      <c:rotY val="50"/>
      <c:depthPercent val="8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662776113162845"/>
          <c:y val="0.12120868744098208"/>
          <c:w val="0.75705080559620308"/>
          <c:h val="0.7752849590685017"/>
        </c:manualLayout>
      </c:layout>
      <c:line3DChart>
        <c:grouping val="standard"/>
        <c:varyColors val="0"/>
        <c:ser>
          <c:idx val="7"/>
          <c:order val="0"/>
          <c:tx>
            <c:strRef>
              <c:f>Sheet1!$A$11</c:f>
              <c:strCache>
                <c:ptCount val="1"/>
                <c:pt idx="0">
                  <c:v>B</c:v>
                </c:pt>
              </c:strCache>
            </c:strRef>
          </c:tx>
          <c:spPr>
            <a:solidFill>
              <a:srgbClr val="FFC000"/>
            </a:solidFill>
            <a:ln w="9525" cap="flat" cmpd="sng" algn="ctr">
              <a:noFill/>
              <a:round/>
            </a:ln>
            <a:effectLst/>
            <a:sp3d/>
          </c:spPr>
          <c:cat>
            <c:numRef>
              <c:f>Sheet1!$B$11:$B$19</c:f>
              <c:numCache>
                <c:formatCode>General</c:formatCode>
                <c:ptCount val="9"/>
                <c:pt idx="0">
                  <c:v>1</c:v>
                </c:pt>
                <c:pt idx="1">
                  <c:v>2</c:v>
                </c:pt>
                <c:pt idx="2">
                  <c:v>3</c:v>
                </c:pt>
                <c:pt idx="3">
                  <c:v>4</c:v>
                </c:pt>
                <c:pt idx="4">
                  <c:v>6</c:v>
                </c:pt>
                <c:pt idx="5">
                  <c:v>7</c:v>
                </c:pt>
                <c:pt idx="6">
                  <c:v>8</c:v>
                </c:pt>
                <c:pt idx="7">
                  <c:v>9</c:v>
                </c:pt>
                <c:pt idx="8">
                  <c:v>10</c:v>
                </c:pt>
              </c:numCache>
            </c:numRef>
          </c:cat>
          <c:val>
            <c:numRef>
              <c:f>Sheet1!$C$11:$C$19</c:f>
              <c:numCache>
                <c:formatCode>General</c:formatCode>
                <c:ptCount val="9"/>
                <c:pt idx="0">
                  <c:v>0.8</c:v>
                </c:pt>
                <c:pt idx="1">
                  <c:v>0.75</c:v>
                </c:pt>
                <c:pt idx="2">
                  <c:v>0.76</c:v>
                </c:pt>
                <c:pt idx="3">
                  <c:v>0.70099999999999996</c:v>
                </c:pt>
                <c:pt idx="4">
                  <c:v>0.72</c:v>
                </c:pt>
                <c:pt idx="5">
                  <c:v>0.68</c:v>
                </c:pt>
                <c:pt idx="6">
                  <c:v>0.67</c:v>
                </c:pt>
                <c:pt idx="7">
                  <c:v>0.69</c:v>
                </c:pt>
                <c:pt idx="8">
                  <c:v>0.65</c:v>
                </c:pt>
              </c:numCache>
            </c:numRef>
          </c:val>
          <c:smooth val="0"/>
          <c:extLst>
            <c:ext xmlns:c16="http://schemas.microsoft.com/office/drawing/2014/chart" uri="{C3380CC4-5D6E-409C-BE32-E72D297353CC}">
              <c16:uniqueId val="{00000000-0276-4D2A-A4A4-213AD0A841F6}"/>
            </c:ext>
          </c:extLst>
        </c:ser>
        <c:ser>
          <c:idx val="6"/>
          <c:order val="1"/>
          <c:tx>
            <c:strRef>
              <c:f>Sheet1!$A$10</c:f>
              <c:strCache>
                <c:ptCount val="1"/>
                <c:pt idx="0">
                  <c:v>A</c:v>
                </c:pt>
              </c:strCache>
            </c:strRef>
          </c:tx>
          <c:spPr>
            <a:solidFill>
              <a:srgbClr val="00B0F0"/>
            </a:solidFill>
            <a:ln w="9525" cap="flat" cmpd="sng" algn="ctr">
              <a:noFill/>
              <a:round/>
            </a:ln>
            <a:effectLst/>
            <a:sp3d/>
          </c:spPr>
          <c:cat>
            <c:numRef>
              <c:f>Sheet1!$B$2:$B$10</c:f>
              <c:numCache>
                <c:formatCode>General</c:formatCode>
                <c:ptCount val="9"/>
                <c:pt idx="0">
                  <c:v>1</c:v>
                </c:pt>
                <c:pt idx="1">
                  <c:v>2</c:v>
                </c:pt>
                <c:pt idx="2">
                  <c:v>3</c:v>
                </c:pt>
                <c:pt idx="3">
                  <c:v>4</c:v>
                </c:pt>
                <c:pt idx="4">
                  <c:v>6</c:v>
                </c:pt>
                <c:pt idx="5">
                  <c:v>7</c:v>
                </c:pt>
                <c:pt idx="6">
                  <c:v>8</c:v>
                </c:pt>
                <c:pt idx="7">
                  <c:v>9</c:v>
                </c:pt>
                <c:pt idx="8">
                  <c:v>10</c:v>
                </c:pt>
              </c:numCache>
            </c:numRef>
          </c:cat>
          <c:val>
            <c:numRef>
              <c:f>Sheet1!$C$2:$C$10</c:f>
              <c:numCache>
                <c:formatCode>General</c:formatCode>
                <c:ptCount val="9"/>
                <c:pt idx="0">
                  <c:v>0.95</c:v>
                </c:pt>
                <c:pt idx="1">
                  <c:v>0.9</c:v>
                </c:pt>
                <c:pt idx="2">
                  <c:v>0.87</c:v>
                </c:pt>
                <c:pt idx="3">
                  <c:v>0.75</c:v>
                </c:pt>
                <c:pt idx="4">
                  <c:v>0.73</c:v>
                </c:pt>
                <c:pt idx="5">
                  <c:v>0.65</c:v>
                </c:pt>
                <c:pt idx="6">
                  <c:v>0.6</c:v>
                </c:pt>
                <c:pt idx="7">
                  <c:v>0.57999999999999996</c:v>
                </c:pt>
                <c:pt idx="8">
                  <c:v>0.55000000000000004</c:v>
                </c:pt>
              </c:numCache>
            </c:numRef>
          </c:val>
          <c:smooth val="0"/>
          <c:extLst>
            <c:ext xmlns:c16="http://schemas.microsoft.com/office/drawing/2014/chart" uri="{C3380CC4-5D6E-409C-BE32-E72D297353CC}">
              <c16:uniqueId val="{00000001-0276-4D2A-A4A4-213AD0A841F6}"/>
            </c:ext>
          </c:extLst>
        </c:ser>
        <c:ser>
          <c:idx val="8"/>
          <c:order val="2"/>
          <c:tx>
            <c:strRef>
              <c:f>Sheet1!$A$20</c:f>
              <c:strCache>
                <c:ptCount val="1"/>
                <c:pt idx="0">
                  <c:v>C</c:v>
                </c:pt>
              </c:strCache>
            </c:strRef>
          </c:tx>
          <c:spPr>
            <a:solidFill>
              <a:srgbClr val="92D050"/>
            </a:solidFill>
            <a:ln w="25400" cap="flat" cmpd="sng" algn="ctr">
              <a:noFill/>
              <a:round/>
            </a:ln>
            <a:effectLst/>
            <a:sp3d/>
          </c:spPr>
          <c:cat>
            <c:numRef>
              <c:f>Sheet1!$B$20:$B$28</c:f>
              <c:numCache>
                <c:formatCode>General</c:formatCode>
                <c:ptCount val="9"/>
                <c:pt idx="0">
                  <c:v>1</c:v>
                </c:pt>
                <c:pt idx="1">
                  <c:v>2</c:v>
                </c:pt>
                <c:pt idx="2">
                  <c:v>3</c:v>
                </c:pt>
                <c:pt idx="3">
                  <c:v>4</c:v>
                </c:pt>
                <c:pt idx="4">
                  <c:v>6</c:v>
                </c:pt>
                <c:pt idx="5">
                  <c:v>7</c:v>
                </c:pt>
                <c:pt idx="6">
                  <c:v>8</c:v>
                </c:pt>
                <c:pt idx="7">
                  <c:v>9</c:v>
                </c:pt>
                <c:pt idx="8">
                  <c:v>10</c:v>
                </c:pt>
              </c:numCache>
            </c:numRef>
          </c:cat>
          <c:val>
            <c:numRef>
              <c:f>Sheet1!$C$20:$C$28</c:f>
              <c:numCache>
                <c:formatCode>General</c:formatCode>
                <c:ptCount val="9"/>
                <c:pt idx="0">
                  <c:v>0.75</c:v>
                </c:pt>
                <c:pt idx="1">
                  <c:v>0.74</c:v>
                </c:pt>
                <c:pt idx="2">
                  <c:v>0.7</c:v>
                </c:pt>
                <c:pt idx="3">
                  <c:v>0.65</c:v>
                </c:pt>
                <c:pt idx="4">
                  <c:v>0.62</c:v>
                </c:pt>
                <c:pt idx="5">
                  <c:v>0.32</c:v>
                </c:pt>
                <c:pt idx="6">
                  <c:v>0.3</c:v>
                </c:pt>
                <c:pt idx="7">
                  <c:v>0.2</c:v>
                </c:pt>
                <c:pt idx="8">
                  <c:v>0.21</c:v>
                </c:pt>
              </c:numCache>
            </c:numRef>
          </c:val>
          <c:smooth val="0"/>
          <c:extLst>
            <c:ext xmlns:c16="http://schemas.microsoft.com/office/drawing/2014/chart" uri="{C3380CC4-5D6E-409C-BE32-E72D297353CC}">
              <c16:uniqueId val="{00000002-0276-4D2A-A4A4-213AD0A841F6}"/>
            </c:ext>
          </c:extLst>
        </c:ser>
        <c:dLbls>
          <c:showLegendKey val="0"/>
          <c:showVal val="0"/>
          <c:showCatName val="0"/>
          <c:showSerName val="0"/>
          <c:showPercent val="0"/>
          <c:showBubbleSize val="0"/>
        </c:dLbls>
        <c:axId val="313784623"/>
        <c:axId val="466753823"/>
        <c:axId val="471511823"/>
      </c:line3DChart>
      <c:catAx>
        <c:axId val="313784623"/>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CA"/>
                  <a:t>Log dose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s-E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ES"/>
          </a:p>
        </c:txPr>
        <c:crossAx val="466753823"/>
        <c:crosses val="autoZero"/>
        <c:auto val="1"/>
        <c:lblAlgn val="ctr"/>
        <c:lblOffset val="100"/>
        <c:noMultiLvlLbl val="0"/>
      </c:catAx>
      <c:valAx>
        <c:axId val="4667538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CA" dirty="0"/>
                  <a:t>Survival</a:t>
                </a:r>
              </a:p>
            </c:rich>
          </c:tx>
          <c:layout>
            <c:manualLayout>
              <c:xMode val="edge"/>
              <c:yMode val="edge"/>
              <c:x val="0.13489518569977191"/>
              <c:y val="0.39100292102907014"/>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s-ES"/>
            </a:p>
          </c:txPr>
        </c:title>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ES"/>
          </a:p>
        </c:txPr>
        <c:crossAx val="313784623"/>
        <c:crossesAt val="0"/>
        <c:crossBetween val="between"/>
      </c:valAx>
      <c:serAx>
        <c:axId val="4715118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s-ES"/>
          </a:p>
        </c:txPr>
        <c:crossAx val="466753823"/>
        <c:crosses val="autoZero"/>
      </c:serAx>
      <c:spPr>
        <a:noFill/>
        <a:ln>
          <a:noFill/>
        </a:ln>
        <a:effectLst/>
      </c:spPr>
    </c:plotArea>
    <c:plotVisOnly val="1"/>
    <c:dispBlanksAs val="gap"/>
    <c:showDLblsOverMax val="0"/>
    <c:extLst/>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Dose response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manualLayout>
          <c:layoutTarget val="inner"/>
          <c:xMode val="edge"/>
          <c:yMode val="edge"/>
          <c:x val="6.171710038814026E-2"/>
          <c:y val="8.0985551398238001E-2"/>
          <c:w val="0.81342493354857492"/>
          <c:h val="0.81191848362281605"/>
        </c:manualLayout>
      </c:layout>
      <c:scatterChart>
        <c:scatterStyle val="lineMarker"/>
        <c:varyColors val="0"/>
        <c:ser>
          <c:idx val="0"/>
          <c:order val="0"/>
          <c:tx>
            <c:strRef>
              <c:f>Sheet1!$A$10</c:f>
              <c:strCache>
                <c:ptCount val="1"/>
                <c:pt idx="0">
                  <c:v>A</c:v>
                </c:pt>
              </c:strCache>
            </c:strRef>
          </c:tx>
          <c:spPr>
            <a:ln w="31750" cap="rnd">
              <a:solidFill>
                <a:schemeClr val="accent1"/>
              </a:solidFill>
              <a:round/>
            </a:ln>
            <a:effectLst/>
          </c:spPr>
          <c:marker>
            <c:symbol val="none"/>
          </c:marker>
          <c:xVal>
            <c:numRef>
              <c:f>Sheet1!$B$2:$B$10</c:f>
              <c:numCache>
                <c:formatCode>General</c:formatCode>
                <c:ptCount val="9"/>
                <c:pt idx="0">
                  <c:v>1</c:v>
                </c:pt>
                <c:pt idx="1">
                  <c:v>2</c:v>
                </c:pt>
                <c:pt idx="2">
                  <c:v>3</c:v>
                </c:pt>
                <c:pt idx="3">
                  <c:v>4</c:v>
                </c:pt>
                <c:pt idx="4">
                  <c:v>6</c:v>
                </c:pt>
                <c:pt idx="5">
                  <c:v>7</c:v>
                </c:pt>
                <c:pt idx="6">
                  <c:v>8</c:v>
                </c:pt>
                <c:pt idx="7">
                  <c:v>9</c:v>
                </c:pt>
                <c:pt idx="8">
                  <c:v>10</c:v>
                </c:pt>
              </c:numCache>
            </c:numRef>
          </c:xVal>
          <c:yVal>
            <c:numRef>
              <c:f>Sheet1!$C$2:$C$10</c:f>
              <c:numCache>
                <c:formatCode>General</c:formatCode>
                <c:ptCount val="9"/>
                <c:pt idx="0">
                  <c:v>0.95</c:v>
                </c:pt>
                <c:pt idx="1">
                  <c:v>0.9</c:v>
                </c:pt>
                <c:pt idx="2">
                  <c:v>0.87</c:v>
                </c:pt>
                <c:pt idx="3">
                  <c:v>0.75</c:v>
                </c:pt>
                <c:pt idx="4">
                  <c:v>0.73</c:v>
                </c:pt>
                <c:pt idx="5">
                  <c:v>0.65</c:v>
                </c:pt>
                <c:pt idx="6">
                  <c:v>0.6</c:v>
                </c:pt>
                <c:pt idx="7">
                  <c:v>0.57999999999999996</c:v>
                </c:pt>
                <c:pt idx="8">
                  <c:v>0.55000000000000004</c:v>
                </c:pt>
              </c:numCache>
            </c:numRef>
          </c:yVal>
          <c:smooth val="0"/>
          <c:extLst>
            <c:ext xmlns:c16="http://schemas.microsoft.com/office/drawing/2014/chart" uri="{C3380CC4-5D6E-409C-BE32-E72D297353CC}">
              <c16:uniqueId val="{00000000-9AF8-4292-9266-02E9EFC6B643}"/>
            </c:ext>
          </c:extLst>
        </c:ser>
        <c:ser>
          <c:idx val="1"/>
          <c:order val="1"/>
          <c:tx>
            <c:strRef>
              <c:f>Sheet1!$A$11</c:f>
              <c:strCache>
                <c:ptCount val="1"/>
                <c:pt idx="0">
                  <c:v>B</c:v>
                </c:pt>
              </c:strCache>
            </c:strRef>
          </c:tx>
          <c:spPr>
            <a:ln w="31750" cap="rnd">
              <a:solidFill>
                <a:schemeClr val="accent2"/>
              </a:solidFill>
              <a:round/>
            </a:ln>
            <a:effectLst/>
          </c:spPr>
          <c:marker>
            <c:symbol val="none"/>
          </c:marker>
          <c:xVal>
            <c:numRef>
              <c:f>Sheet1!$B$11:$B$19</c:f>
              <c:numCache>
                <c:formatCode>General</c:formatCode>
                <c:ptCount val="9"/>
                <c:pt idx="0">
                  <c:v>1</c:v>
                </c:pt>
                <c:pt idx="1">
                  <c:v>2</c:v>
                </c:pt>
                <c:pt idx="2">
                  <c:v>3</c:v>
                </c:pt>
                <c:pt idx="3">
                  <c:v>4</c:v>
                </c:pt>
                <c:pt idx="4">
                  <c:v>6</c:v>
                </c:pt>
                <c:pt idx="5">
                  <c:v>7</c:v>
                </c:pt>
                <c:pt idx="6">
                  <c:v>8</c:v>
                </c:pt>
                <c:pt idx="7">
                  <c:v>9</c:v>
                </c:pt>
                <c:pt idx="8">
                  <c:v>10</c:v>
                </c:pt>
              </c:numCache>
            </c:numRef>
          </c:xVal>
          <c:yVal>
            <c:numRef>
              <c:f>Sheet1!$C$11:$C$19</c:f>
              <c:numCache>
                <c:formatCode>General</c:formatCode>
                <c:ptCount val="9"/>
                <c:pt idx="0">
                  <c:v>0.8</c:v>
                </c:pt>
                <c:pt idx="1">
                  <c:v>0.75</c:v>
                </c:pt>
                <c:pt idx="2">
                  <c:v>0.76</c:v>
                </c:pt>
                <c:pt idx="3">
                  <c:v>0.70099999999999996</c:v>
                </c:pt>
                <c:pt idx="4">
                  <c:v>0.72</c:v>
                </c:pt>
                <c:pt idx="5">
                  <c:v>0.68</c:v>
                </c:pt>
                <c:pt idx="6">
                  <c:v>0.67</c:v>
                </c:pt>
                <c:pt idx="7">
                  <c:v>0.69</c:v>
                </c:pt>
                <c:pt idx="8">
                  <c:v>0.65</c:v>
                </c:pt>
              </c:numCache>
            </c:numRef>
          </c:yVal>
          <c:smooth val="0"/>
          <c:extLst>
            <c:ext xmlns:c16="http://schemas.microsoft.com/office/drawing/2014/chart" uri="{C3380CC4-5D6E-409C-BE32-E72D297353CC}">
              <c16:uniqueId val="{00000001-9AF8-4292-9266-02E9EFC6B643}"/>
            </c:ext>
          </c:extLst>
        </c:ser>
        <c:ser>
          <c:idx val="2"/>
          <c:order val="2"/>
          <c:tx>
            <c:strRef>
              <c:f>Sheet1!$A$20</c:f>
              <c:strCache>
                <c:ptCount val="1"/>
                <c:pt idx="0">
                  <c:v>C</c:v>
                </c:pt>
              </c:strCache>
            </c:strRef>
          </c:tx>
          <c:spPr>
            <a:ln w="31750" cap="rnd">
              <a:solidFill>
                <a:srgbClr val="92D050"/>
              </a:solidFill>
              <a:round/>
            </a:ln>
            <a:effectLst/>
          </c:spPr>
          <c:marker>
            <c:symbol val="none"/>
          </c:marker>
          <c:xVal>
            <c:numRef>
              <c:f>Sheet1!$B$20:$B$28</c:f>
              <c:numCache>
                <c:formatCode>General</c:formatCode>
                <c:ptCount val="9"/>
                <c:pt idx="0">
                  <c:v>1</c:v>
                </c:pt>
                <c:pt idx="1">
                  <c:v>2</c:v>
                </c:pt>
                <c:pt idx="2">
                  <c:v>3</c:v>
                </c:pt>
                <c:pt idx="3">
                  <c:v>4</c:v>
                </c:pt>
                <c:pt idx="4">
                  <c:v>6</c:v>
                </c:pt>
                <c:pt idx="5">
                  <c:v>7</c:v>
                </c:pt>
                <c:pt idx="6">
                  <c:v>8</c:v>
                </c:pt>
                <c:pt idx="7">
                  <c:v>9</c:v>
                </c:pt>
                <c:pt idx="8">
                  <c:v>10</c:v>
                </c:pt>
              </c:numCache>
            </c:numRef>
          </c:xVal>
          <c:yVal>
            <c:numRef>
              <c:f>Sheet1!$C$20:$C$28</c:f>
              <c:numCache>
                <c:formatCode>General</c:formatCode>
                <c:ptCount val="9"/>
                <c:pt idx="0">
                  <c:v>0.75</c:v>
                </c:pt>
                <c:pt idx="1">
                  <c:v>0.74</c:v>
                </c:pt>
                <c:pt idx="2">
                  <c:v>0.7</c:v>
                </c:pt>
                <c:pt idx="3">
                  <c:v>0.65</c:v>
                </c:pt>
                <c:pt idx="4">
                  <c:v>0.62</c:v>
                </c:pt>
                <c:pt idx="5">
                  <c:v>0.32</c:v>
                </c:pt>
                <c:pt idx="6">
                  <c:v>0.3</c:v>
                </c:pt>
                <c:pt idx="7">
                  <c:v>0.2</c:v>
                </c:pt>
                <c:pt idx="8">
                  <c:v>0.21</c:v>
                </c:pt>
              </c:numCache>
            </c:numRef>
          </c:yVal>
          <c:smooth val="0"/>
          <c:extLst>
            <c:ext xmlns:c16="http://schemas.microsoft.com/office/drawing/2014/chart" uri="{C3380CC4-5D6E-409C-BE32-E72D297353CC}">
              <c16:uniqueId val="{00000002-9AF8-4292-9266-02E9EFC6B643}"/>
            </c:ext>
          </c:extLst>
        </c:ser>
        <c:dLbls>
          <c:showLegendKey val="0"/>
          <c:showVal val="0"/>
          <c:showCatName val="0"/>
          <c:showSerName val="0"/>
          <c:showPercent val="0"/>
          <c:showBubbleSize val="0"/>
        </c:dLbls>
        <c:axId val="313784623"/>
        <c:axId val="466753823"/>
      </c:scatterChart>
      <c:valAx>
        <c:axId val="313784623"/>
        <c:scaling>
          <c:orientation val="minMax"/>
          <c:max val="10"/>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Log dose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466753823"/>
        <c:crosses val="autoZero"/>
        <c:crossBetween val="midCat"/>
      </c:valAx>
      <c:valAx>
        <c:axId val="4667538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Survival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313784623"/>
        <c:crossesAt val="0"/>
        <c:crossBetween val="midCat"/>
      </c:valAx>
      <c:spPr>
        <a:noFill/>
        <a:ln>
          <a:noFill/>
        </a:ln>
        <a:effectLst/>
      </c:spPr>
    </c:plotArea>
    <c:legend>
      <c:legendPos val="r"/>
      <c:layout>
        <c:manualLayout>
          <c:xMode val="edge"/>
          <c:yMode val="edge"/>
          <c:x val="0.91655476580524053"/>
          <c:y val="0.36552180211083662"/>
          <c:w val="6.3774751264393525E-2"/>
          <c:h val="0.1355688681339929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1">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E7F8-453B-4D44-A4BA-DED3785E09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7150A9A-625E-450E-875B-9CE98E67D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8376E9C-7F4A-4B10-A4CE-769EEEEEBC15}"/>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5" name="Footer Placeholder 4">
            <a:extLst>
              <a:ext uri="{FF2B5EF4-FFF2-40B4-BE49-F238E27FC236}">
                <a16:creationId xmlns:a16="http://schemas.microsoft.com/office/drawing/2014/main" id="{D331FE72-64E5-43BB-BFAF-3FEA1C62196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1840692-A417-44F5-8F3A-9EABBB763CE5}"/>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2638233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E64E-4895-4071-85BD-0A5DFB59B7C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83A6E73-EDBF-4CF0-8563-861DA0DD56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915A4C-7EA2-4576-AF12-0817DCC644DE}"/>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5" name="Footer Placeholder 4">
            <a:extLst>
              <a:ext uri="{FF2B5EF4-FFF2-40B4-BE49-F238E27FC236}">
                <a16:creationId xmlns:a16="http://schemas.microsoft.com/office/drawing/2014/main" id="{7EAC8472-7FD8-477D-AC2B-01478906889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22452B-E4EA-497D-A942-7700869124D8}"/>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3564162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467691-E6A2-43FC-B725-5FA4A6A0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63AE9B6-CB8B-42A1-9FEC-84FC72DCD28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CE42ECA-43D9-4579-B41F-62F1718BE761}"/>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5" name="Footer Placeholder 4">
            <a:extLst>
              <a:ext uri="{FF2B5EF4-FFF2-40B4-BE49-F238E27FC236}">
                <a16:creationId xmlns:a16="http://schemas.microsoft.com/office/drawing/2014/main" id="{1B41AA5A-C185-4572-847E-01B58FEAA0F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A8F3F50-C1EC-46DF-8A09-0EE2FD2B1F97}"/>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237025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E1DA-37F7-46A5-8242-D4A20B12007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D334E98-2B17-4FF9-85F9-0DFF934723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DDD109-E320-454E-B643-B6611B0CF67E}"/>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5" name="Footer Placeholder 4">
            <a:extLst>
              <a:ext uri="{FF2B5EF4-FFF2-40B4-BE49-F238E27FC236}">
                <a16:creationId xmlns:a16="http://schemas.microsoft.com/office/drawing/2014/main" id="{67A1D489-B48C-4D59-A523-5B96E9A64A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335BF4E-F7D7-404B-B91A-699819A488DE}"/>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213145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A832-230B-4925-9C3E-BECA4EDA7C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112F050-3EA1-4434-9701-8BCDCB2935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D44FF52-5FA0-42BE-96C5-9181AEA59C51}"/>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5" name="Footer Placeholder 4">
            <a:extLst>
              <a:ext uri="{FF2B5EF4-FFF2-40B4-BE49-F238E27FC236}">
                <a16:creationId xmlns:a16="http://schemas.microsoft.com/office/drawing/2014/main" id="{1DCE27CA-95C5-4A1A-9E23-952799F715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3B2DB7-93AE-48F5-B2AE-5FD6225F5C1F}"/>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3761430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EEDF6-407E-42C5-9A63-91898489C52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60C1470-C552-4D2F-851D-B56D320D9D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127997F-1599-4DF2-83C2-146B619C90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4FBCF05-AEA4-493C-AB21-015DDE8C7257}"/>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6" name="Footer Placeholder 5">
            <a:extLst>
              <a:ext uri="{FF2B5EF4-FFF2-40B4-BE49-F238E27FC236}">
                <a16:creationId xmlns:a16="http://schemas.microsoft.com/office/drawing/2014/main" id="{E35CEDE0-70CD-44B5-983C-8D3095B4F2A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178A77-C39F-42BA-AFED-6E40C807A6D1}"/>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164507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598F-D7F1-4816-80B2-7D331FC2C33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7E9540D-58A6-4C47-8F05-4EF00AA243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F86B92A-5E5A-42ED-91F1-758DAB5603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494228E-0101-4AFF-B922-80AE608371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04954B-A76D-42BF-B398-421DFC83BB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D210AB7-2867-43BD-A40F-24BA068E9531}"/>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8" name="Footer Placeholder 7">
            <a:extLst>
              <a:ext uri="{FF2B5EF4-FFF2-40B4-BE49-F238E27FC236}">
                <a16:creationId xmlns:a16="http://schemas.microsoft.com/office/drawing/2014/main" id="{6F6ADEAA-DA9D-427E-A4F6-CD840707547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DAFA01F-000B-4038-BA72-4F2724A74C81}"/>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1126099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3A7D-E0C5-4548-8DDE-847D5C56B1D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191BE89-0413-43CD-B4C8-0A5640190590}"/>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4" name="Footer Placeholder 3">
            <a:extLst>
              <a:ext uri="{FF2B5EF4-FFF2-40B4-BE49-F238E27FC236}">
                <a16:creationId xmlns:a16="http://schemas.microsoft.com/office/drawing/2014/main" id="{E4AAC284-4C84-4D18-B527-459B8E54F55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A5D7EC4-95EB-4A04-AC12-5EAADEC71AE7}"/>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419930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0C096-BC90-46C6-85B6-DE71F05D574A}"/>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3" name="Footer Placeholder 2">
            <a:extLst>
              <a:ext uri="{FF2B5EF4-FFF2-40B4-BE49-F238E27FC236}">
                <a16:creationId xmlns:a16="http://schemas.microsoft.com/office/drawing/2014/main" id="{BC7E4C65-BC35-428B-911E-9CA2E6A5EFD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35BEE3C-F81E-48AB-ADC4-48AAD9C6BC15}"/>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392238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B5D3-6260-4F01-B283-CD6E2E7988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1A03AA8-78EF-4DEB-B265-D67F82C82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AECB6EF-ECC4-4959-BE47-E2237CE97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32F5C1-2686-4601-83B0-641B88E57B0A}"/>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6" name="Footer Placeholder 5">
            <a:extLst>
              <a:ext uri="{FF2B5EF4-FFF2-40B4-BE49-F238E27FC236}">
                <a16:creationId xmlns:a16="http://schemas.microsoft.com/office/drawing/2014/main" id="{61E6CB8B-859F-4E44-9B99-AB8F7DC6F76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7AF1136-02DA-43C8-97E5-D8A3B2A41596}"/>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2376933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E795-8167-4313-B456-4F926EDADF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8CF1636-DEAC-4FBB-AF20-D57079F7CC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32EBD1D-63B2-487A-8702-4D78E5BE6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7A75BD-265F-4250-8222-13A26B4F2625}"/>
              </a:ext>
            </a:extLst>
          </p:cNvPr>
          <p:cNvSpPr>
            <a:spLocks noGrp="1"/>
          </p:cNvSpPr>
          <p:nvPr>
            <p:ph type="dt" sz="half" idx="10"/>
          </p:nvPr>
        </p:nvSpPr>
        <p:spPr/>
        <p:txBody>
          <a:bodyPr/>
          <a:lstStyle/>
          <a:p>
            <a:fld id="{02D1F0DC-377E-4820-B8EC-C4236B8293A3}" type="datetimeFigureOut">
              <a:rPr lang="en-CA" smtClean="0"/>
              <a:t>2022-05-24</a:t>
            </a:fld>
            <a:endParaRPr lang="en-CA"/>
          </a:p>
        </p:txBody>
      </p:sp>
      <p:sp>
        <p:nvSpPr>
          <p:cNvPr id="6" name="Footer Placeholder 5">
            <a:extLst>
              <a:ext uri="{FF2B5EF4-FFF2-40B4-BE49-F238E27FC236}">
                <a16:creationId xmlns:a16="http://schemas.microsoft.com/office/drawing/2014/main" id="{20B7F80E-E8A3-4DF2-A087-CB6D5D9F094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478DE85-3A6A-483E-B121-2B57A1D3084D}"/>
              </a:ext>
            </a:extLst>
          </p:cNvPr>
          <p:cNvSpPr>
            <a:spLocks noGrp="1"/>
          </p:cNvSpPr>
          <p:nvPr>
            <p:ph type="sldNum" sz="quarter" idx="12"/>
          </p:nvPr>
        </p:nvSpPr>
        <p:spPr/>
        <p:txBody>
          <a:bodyPr/>
          <a:lstStyle/>
          <a:p>
            <a:fld id="{3EA58AB2-D5A2-4533-8B3D-137199207C73}" type="slidenum">
              <a:rPr lang="en-CA" smtClean="0"/>
              <a:t>‹#›</a:t>
            </a:fld>
            <a:endParaRPr lang="en-CA"/>
          </a:p>
        </p:txBody>
      </p:sp>
    </p:spTree>
    <p:extLst>
      <p:ext uri="{BB962C8B-B14F-4D97-AF65-F5344CB8AC3E}">
        <p14:creationId xmlns:p14="http://schemas.microsoft.com/office/powerpoint/2010/main" val="3890754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00C6D-D010-4C66-9841-CF8A90967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A3857CC-6CE5-49F1-8893-EC8072A236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DF5AA8-9B51-4D78-9256-E2E7685726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1F0DC-377E-4820-B8EC-C4236B8293A3}" type="datetimeFigureOut">
              <a:rPr lang="en-CA" smtClean="0"/>
              <a:t>2022-05-24</a:t>
            </a:fld>
            <a:endParaRPr lang="en-CA"/>
          </a:p>
        </p:txBody>
      </p:sp>
      <p:sp>
        <p:nvSpPr>
          <p:cNvPr id="5" name="Footer Placeholder 4">
            <a:extLst>
              <a:ext uri="{FF2B5EF4-FFF2-40B4-BE49-F238E27FC236}">
                <a16:creationId xmlns:a16="http://schemas.microsoft.com/office/drawing/2014/main" id="{DFC93102-CD27-4B6B-8989-A6161C18A8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0DFB8B6-892B-473F-9CAE-A9E2BDA3B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58AB2-D5A2-4533-8B3D-137199207C73}" type="slidenum">
              <a:rPr lang="en-CA" smtClean="0"/>
              <a:t>‹#›</a:t>
            </a:fld>
            <a:endParaRPr lang="en-CA"/>
          </a:p>
        </p:txBody>
      </p:sp>
    </p:spTree>
    <p:extLst>
      <p:ext uri="{BB962C8B-B14F-4D97-AF65-F5344CB8AC3E}">
        <p14:creationId xmlns:p14="http://schemas.microsoft.com/office/powerpoint/2010/main" val="161478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theatlantic.com/technology/archive/2014/05/10-things-you-cant-unsee-and-what-that-says-about-your-brain/361335/"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www.jeannjoroge.com/significance-of-exploratory-data-anaysi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quora.com/What-should-everyone-know-about-making-good-charts-and-graphs-to-represent-data" TargetMode="Externa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bcuchta.com/wall_of_shame/" TargetMode="Externa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abucketfullofscience.wordpress.com/2016/04/12/bad-bad-science-figures/" TargetMode="External"/><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serialmentor.com/dataviz/multi-panel-figures.html"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serialmentor.com/dataviz/multi-panel-figures.html"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bconnelly.net/posts/creating_colorblind-friendly_figures/" TargetMode="External"/><Relationship Id="rId2" Type="http://schemas.openxmlformats.org/officeDocument/2006/relationships/hyperlink" Target="https://www.canvasflip.com/color-blind.php" TargetMode="External"/><Relationship Id="rId1" Type="http://schemas.openxmlformats.org/officeDocument/2006/relationships/slideLayout" Target="../slideLayouts/slideLayout7.xml"/><Relationship Id="rId5" Type="http://schemas.openxmlformats.org/officeDocument/2006/relationships/hyperlink" Target="https://serialmentor.com/dataviz/redundant-coding.html" TargetMode="Externa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hyperlink" Target="https://serialmentor.com/dataviz/redundant-coding.htm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serialmentor.com/dataviz/redundant-coding.html"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hadley/ggplot2-book/"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biostat.wisc.edu/~kbroman/topten_worstgraphs/" TargetMode="External"/><Relationship Id="rId2" Type="http://schemas.openxmlformats.org/officeDocument/2006/relationships/hyperlink" Target="http://bcuchta.com/wall_of_shame/" TargetMode="External"/><Relationship Id="rId1" Type="http://schemas.openxmlformats.org/officeDocument/2006/relationships/slideLayout" Target="../slideLayouts/slideLayout2.xml"/><Relationship Id="rId5" Type="http://schemas.openxmlformats.org/officeDocument/2006/relationships/hyperlink" Target="https://www.reddit.com/r/dataisbeautiful/" TargetMode="External"/><Relationship Id="rId4" Type="http://schemas.openxmlformats.org/officeDocument/2006/relationships/hyperlink" Target="https://www.reddit.com/r/dataisugly/"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rafalab.github.io/dsbook/" TargetMode="External"/><Relationship Id="rId2" Type="http://schemas.openxmlformats.org/officeDocument/2006/relationships/hyperlink" Target="https://github.com/hadley/ggplot2-book/"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166E-D4A3-4075-A560-59148BB831B8}"/>
              </a:ext>
            </a:extLst>
          </p:cNvPr>
          <p:cNvSpPr>
            <a:spLocks noGrp="1"/>
          </p:cNvSpPr>
          <p:nvPr>
            <p:ph type="ctrTitle"/>
          </p:nvPr>
        </p:nvSpPr>
        <p:spPr>
          <a:xfrm>
            <a:off x="1524000" y="2032526"/>
            <a:ext cx="9144000" cy="1023937"/>
          </a:xfrm>
        </p:spPr>
        <p:txBody>
          <a:bodyPr/>
          <a:lstStyle/>
          <a:p>
            <a:r>
              <a:rPr lang="en-CA" dirty="0"/>
              <a:t>Data visualization</a:t>
            </a:r>
          </a:p>
        </p:txBody>
      </p:sp>
      <p:sp>
        <p:nvSpPr>
          <p:cNvPr id="3" name="Subtitle 2">
            <a:extLst>
              <a:ext uri="{FF2B5EF4-FFF2-40B4-BE49-F238E27FC236}">
                <a16:creationId xmlns:a16="http://schemas.microsoft.com/office/drawing/2014/main" id="{5D1D1DBE-D2CF-46BF-A1A0-25FA2A25DAFA}"/>
              </a:ext>
            </a:extLst>
          </p:cNvPr>
          <p:cNvSpPr>
            <a:spLocks noGrp="1"/>
          </p:cNvSpPr>
          <p:nvPr>
            <p:ph type="subTitle" idx="1"/>
          </p:nvPr>
        </p:nvSpPr>
        <p:spPr>
          <a:xfrm>
            <a:off x="1412124" y="4833938"/>
            <a:ext cx="9144000" cy="1655762"/>
          </a:xfrm>
        </p:spPr>
        <p:txBody>
          <a:bodyPr>
            <a:normAutofit fontScale="92500" lnSpcReduction="20000"/>
          </a:bodyPr>
          <a:lstStyle/>
          <a:p>
            <a:r>
              <a:rPr lang="en-CA" sz="3000" b="1" dirty="0"/>
              <a:t>Abel Torres Espín, Ph.D.</a:t>
            </a:r>
          </a:p>
          <a:p>
            <a:r>
              <a:rPr lang="en-CA" sz="2600" dirty="0"/>
              <a:t>Brain and Spinal Injury Center (BASIC)</a:t>
            </a:r>
          </a:p>
          <a:p>
            <a:r>
              <a:rPr lang="en-CA" sz="2600" dirty="0"/>
              <a:t>Department of Neurological Surgery</a:t>
            </a:r>
          </a:p>
          <a:p>
            <a:r>
              <a:rPr lang="en-CA" sz="2600" dirty="0"/>
              <a:t>University of California, San Francisco (UCSF)</a:t>
            </a:r>
          </a:p>
        </p:txBody>
      </p:sp>
      <p:sp>
        <p:nvSpPr>
          <p:cNvPr id="42" name="Rectangle 41">
            <a:extLst>
              <a:ext uri="{FF2B5EF4-FFF2-40B4-BE49-F238E27FC236}">
                <a16:creationId xmlns:a16="http://schemas.microsoft.com/office/drawing/2014/main" id="{67691377-3735-4354-A9E0-A05EA1E0AC3D}"/>
              </a:ext>
            </a:extLst>
          </p:cNvPr>
          <p:cNvSpPr/>
          <p:nvPr/>
        </p:nvSpPr>
        <p:spPr>
          <a:xfrm>
            <a:off x="660400" y="653827"/>
            <a:ext cx="6096000" cy="369332"/>
          </a:xfrm>
          <a:prstGeom prst="rect">
            <a:avLst/>
          </a:prstGeom>
        </p:spPr>
        <p:txBody>
          <a:bodyPr>
            <a:spAutoFit/>
          </a:bodyPr>
          <a:lstStyle/>
          <a:p>
            <a:r>
              <a:rPr lang="en-CA" dirty="0"/>
              <a:t>BMS270: Applied biostatistics</a:t>
            </a:r>
          </a:p>
        </p:txBody>
      </p:sp>
      <p:sp>
        <p:nvSpPr>
          <p:cNvPr id="43" name="Rectangle 42">
            <a:extLst>
              <a:ext uri="{FF2B5EF4-FFF2-40B4-BE49-F238E27FC236}">
                <a16:creationId xmlns:a16="http://schemas.microsoft.com/office/drawing/2014/main" id="{736EEC6A-A64B-4100-B628-5AF3182BE8A5}"/>
              </a:ext>
            </a:extLst>
          </p:cNvPr>
          <p:cNvSpPr/>
          <p:nvPr/>
        </p:nvSpPr>
        <p:spPr>
          <a:xfrm>
            <a:off x="4999719" y="3102061"/>
            <a:ext cx="1954381" cy="523220"/>
          </a:xfrm>
          <a:prstGeom prst="rect">
            <a:avLst/>
          </a:prstGeom>
        </p:spPr>
        <p:txBody>
          <a:bodyPr wrap="none">
            <a:spAutoFit/>
          </a:bodyPr>
          <a:lstStyle/>
          <a:p>
            <a:r>
              <a:rPr lang="en-CA" sz="2800" b="1" dirty="0"/>
              <a:t>24/05/2022</a:t>
            </a:r>
          </a:p>
        </p:txBody>
      </p:sp>
    </p:spTree>
    <p:extLst>
      <p:ext uri="{BB962C8B-B14F-4D97-AF65-F5344CB8AC3E}">
        <p14:creationId xmlns:p14="http://schemas.microsoft.com/office/powerpoint/2010/main" val="451170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11" name="TextBox 10">
            <a:extLst>
              <a:ext uri="{FF2B5EF4-FFF2-40B4-BE49-F238E27FC236}">
                <a16:creationId xmlns:a16="http://schemas.microsoft.com/office/drawing/2014/main" id="{9DC3EBA4-5EB3-4D78-BE89-22468F3101D5}"/>
              </a:ext>
            </a:extLst>
          </p:cNvPr>
          <p:cNvSpPr txBox="1"/>
          <p:nvPr/>
        </p:nvSpPr>
        <p:spPr>
          <a:xfrm>
            <a:off x="2558871" y="1370346"/>
            <a:ext cx="7582248" cy="1200329"/>
          </a:xfrm>
          <a:prstGeom prst="rect">
            <a:avLst/>
          </a:prstGeom>
          <a:noFill/>
        </p:spPr>
        <p:txBody>
          <a:bodyPr wrap="square" rtlCol="0">
            <a:spAutoFit/>
          </a:bodyPr>
          <a:lstStyle/>
          <a:p>
            <a:r>
              <a:rPr lang="en-CA" sz="2400" dirty="0"/>
              <a:t>“Humans are good at discerning subtle patterns that are really there, but equally so at imagining them when they are altogether absent”</a:t>
            </a:r>
          </a:p>
        </p:txBody>
      </p:sp>
      <p:sp>
        <p:nvSpPr>
          <p:cNvPr id="13" name="TextBox 12">
            <a:extLst>
              <a:ext uri="{FF2B5EF4-FFF2-40B4-BE49-F238E27FC236}">
                <a16:creationId xmlns:a16="http://schemas.microsoft.com/office/drawing/2014/main" id="{89AC281D-E31F-4462-9927-8BA6E1E5F045}"/>
              </a:ext>
            </a:extLst>
          </p:cNvPr>
          <p:cNvSpPr txBox="1"/>
          <p:nvPr/>
        </p:nvSpPr>
        <p:spPr>
          <a:xfrm>
            <a:off x="7847618" y="2467858"/>
            <a:ext cx="1860830" cy="338554"/>
          </a:xfrm>
          <a:prstGeom prst="rect">
            <a:avLst/>
          </a:prstGeom>
          <a:noFill/>
        </p:spPr>
        <p:txBody>
          <a:bodyPr wrap="none" rtlCol="0">
            <a:spAutoFit/>
          </a:bodyPr>
          <a:lstStyle/>
          <a:p>
            <a:r>
              <a:rPr lang="en-CA" sz="1600" dirty="0"/>
              <a:t>Carl Sagan (</a:t>
            </a:r>
            <a:r>
              <a:rPr lang="en-CA" sz="1600" i="1" dirty="0"/>
              <a:t>Contact</a:t>
            </a:r>
            <a:r>
              <a:rPr lang="en-CA" sz="1600" dirty="0"/>
              <a:t>)</a:t>
            </a:r>
          </a:p>
        </p:txBody>
      </p:sp>
    </p:spTree>
    <p:extLst>
      <p:ext uri="{BB962C8B-B14F-4D97-AF65-F5344CB8AC3E}">
        <p14:creationId xmlns:p14="http://schemas.microsoft.com/office/powerpoint/2010/main" val="26275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11" name="TextBox 10">
            <a:extLst>
              <a:ext uri="{FF2B5EF4-FFF2-40B4-BE49-F238E27FC236}">
                <a16:creationId xmlns:a16="http://schemas.microsoft.com/office/drawing/2014/main" id="{9DC3EBA4-5EB3-4D78-BE89-22468F3101D5}"/>
              </a:ext>
            </a:extLst>
          </p:cNvPr>
          <p:cNvSpPr txBox="1"/>
          <p:nvPr/>
        </p:nvSpPr>
        <p:spPr>
          <a:xfrm>
            <a:off x="2558871" y="1370346"/>
            <a:ext cx="7582248" cy="1200329"/>
          </a:xfrm>
          <a:prstGeom prst="rect">
            <a:avLst/>
          </a:prstGeom>
          <a:noFill/>
        </p:spPr>
        <p:txBody>
          <a:bodyPr wrap="square" rtlCol="0">
            <a:spAutoFit/>
          </a:bodyPr>
          <a:lstStyle/>
          <a:p>
            <a:r>
              <a:rPr lang="en-CA" sz="2400" dirty="0"/>
              <a:t>“Humans are good at discerning subtle patterns that are really there, but equally so at imagining them when they are altogether absent”</a:t>
            </a:r>
          </a:p>
        </p:txBody>
      </p:sp>
      <p:sp>
        <p:nvSpPr>
          <p:cNvPr id="13" name="TextBox 12">
            <a:extLst>
              <a:ext uri="{FF2B5EF4-FFF2-40B4-BE49-F238E27FC236}">
                <a16:creationId xmlns:a16="http://schemas.microsoft.com/office/drawing/2014/main" id="{89AC281D-E31F-4462-9927-8BA6E1E5F045}"/>
              </a:ext>
            </a:extLst>
          </p:cNvPr>
          <p:cNvSpPr txBox="1"/>
          <p:nvPr/>
        </p:nvSpPr>
        <p:spPr>
          <a:xfrm>
            <a:off x="7847618" y="2467858"/>
            <a:ext cx="1860830" cy="338554"/>
          </a:xfrm>
          <a:prstGeom prst="rect">
            <a:avLst/>
          </a:prstGeom>
          <a:noFill/>
        </p:spPr>
        <p:txBody>
          <a:bodyPr wrap="none" rtlCol="0">
            <a:spAutoFit/>
          </a:bodyPr>
          <a:lstStyle/>
          <a:p>
            <a:r>
              <a:rPr lang="en-CA" sz="1600" dirty="0"/>
              <a:t>Carl Sagan (</a:t>
            </a:r>
            <a:r>
              <a:rPr lang="en-CA" sz="1600" i="1" dirty="0"/>
              <a:t>Contact</a:t>
            </a:r>
            <a:r>
              <a:rPr lang="en-CA" sz="1600" dirty="0"/>
              <a:t>)</a:t>
            </a:r>
          </a:p>
        </p:txBody>
      </p:sp>
      <p:sp>
        <p:nvSpPr>
          <p:cNvPr id="3" name="TextBox 2">
            <a:extLst>
              <a:ext uri="{FF2B5EF4-FFF2-40B4-BE49-F238E27FC236}">
                <a16:creationId xmlns:a16="http://schemas.microsoft.com/office/drawing/2014/main" id="{0A6B2371-429F-43D5-98D0-20D5495E2641}"/>
              </a:ext>
            </a:extLst>
          </p:cNvPr>
          <p:cNvSpPr txBox="1"/>
          <p:nvPr/>
        </p:nvSpPr>
        <p:spPr>
          <a:xfrm>
            <a:off x="2558871" y="3119095"/>
            <a:ext cx="7316426" cy="523220"/>
          </a:xfrm>
          <a:prstGeom prst="rect">
            <a:avLst/>
          </a:prstGeom>
          <a:noFill/>
        </p:spPr>
        <p:txBody>
          <a:bodyPr wrap="none" rtlCol="0">
            <a:spAutoFit/>
          </a:bodyPr>
          <a:lstStyle/>
          <a:p>
            <a:r>
              <a:rPr lang="en-CA" sz="2800" b="1" dirty="0">
                <a:solidFill>
                  <a:srgbClr val="FF0000"/>
                </a:solidFill>
              </a:rPr>
              <a:t>With a great power comes a great responsibility</a:t>
            </a:r>
          </a:p>
        </p:txBody>
      </p:sp>
      <p:sp>
        <p:nvSpPr>
          <p:cNvPr id="2" name="TextBox 1">
            <a:extLst>
              <a:ext uri="{FF2B5EF4-FFF2-40B4-BE49-F238E27FC236}">
                <a16:creationId xmlns:a16="http://schemas.microsoft.com/office/drawing/2014/main" id="{30751AA8-6989-4DAF-BE0E-F0BAB770BE5F}"/>
              </a:ext>
            </a:extLst>
          </p:cNvPr>
          <p:cNvSpPr txBox="1"/>
          <p:nvPr/>
        </p:nvSpPr>
        <p:spPr>
          <a:xfrm>
            <a:off x="8492028" y="3585666"/>
            <a:ext cx="1276311" cy="369332"/>
          </a:xfrm>
          <a:prstGeom prst="rect">
            <a:avLst/>
          </a:prstGeom>
          <a:noFill/>
        </p:spPr>
        <p:txBody>
          <a:bodyPr wrap="none" rtlCol="0">
            <a:spAutoFit/>
          </a:bodyPr>
          <a:lstStyle/>
          <a:p>
            <a:r>
              <a:rPr lang="en-CA" dirty="0">
                <a:solidFill>
                  <a:srgbClr val="FF0000"/>
                </a:solidFill>
              </a:rPr>
              <a:t>(Uncle Ben)</a:t>
            </a:r>
          </a:p>
        </p:txBody>
      </p:sp>
    </p:spTree>
    <p:extLst>
      <p:ext uri="{BB962C8B-B14F-4D97-AF65-F5344CB8AC3E}">
        <p14:creationId xmlns:p14="http://schemas.microsoft.com/office/powerpoint/2010/main" val="1009428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11" name="TextBox 10">
            <a:extLst>
              <a:ext uri="{FF2B5EF4-FFF2-40B4-BE49-F238E27FC236}">
                <a16:creationId xmlns:a16="http://schemas.microsoft.com/office/drawing/2014/main" id="{9DC3EBA4-5EB3-4D78-BE89-22468F3101D5}"/>
              </a:ext>
            </a:extLst>
          </p:cNvPr>
          <p:cNvSpPr txBox="1"/>
          <p:nvPr/>
        </p:nvSpPr>
        <p:spPr>
          <a:xfrm>
            <a:off x="2558871" y="1370346"/>
            <a:ext cx="7582248" cy="1200329"/>
          </a:xfrm>
          <a:prstGeom prst="rect">
            <a:avLst/>
          </a:prstGeom>
          <a:noFill/>
        </p:spPr>
        <p:txBody>
          <a:bodyPr wrap="square" rtlCol="0">
            <a:spAutoFit/>
          </a:bodyPr>
          <a:lstStyle/>
          <a:p>
            <a:r>
              <a:rPr lang="en-CA" sz="2400" dirty="0"/>
              <a:t>“Humans are good at discerning subtle patterns that are really there, but equally so at imagining them when they are altogether absent”</a:t>
            </a:r>
          </a:p>
        </p:txBody>
      </p:sp>
      <p:sp>
        <p:nvSpPr>
          <p:cNvPr id="13" name="TextBox 12">
            <a:extLst>
              <a:ext uri="{FF2B5EF4-FFF2-40B4-BE49-F238E27FC236}">
                <a16:creationId xmlns:a16="http://schemas.microsoft.com/office/drawing/2014/main" id="{89AC281D-E31F-4462-9927-8BA6E1E5F045}"/>
              </a:ext>
            </a:extLst>
          </p:cNvPr>
          <p:cNvSpPr txBox="1"/>
          <p:nvPr/>
        </p:nvSpPr>
        <p:spPr>
          <a:xfrm>
            <a:off x="7847618" y="2467858"/>
            <a:ext cx="1860830" cy="338554"/>
          </a:xfrm>
          <a:prstGeom prst="rect">
            <a:avLst/>
          </a:prstGeom>
          <a:noFill/>
        </p:spPr>
        <p:txBody>
          <a:bodyPr wrap="none" rtlCol="0">
            <a:spAutoFit/>
          </a:bodyPr>
          <a:lstStyle/>
          <a:p>
            <a:r>
              <a:rPr lang="en-CA" sz="1600" dirty="0"/>
              <a:t>Carl Sagan (</a:t>
            </a:r>
            <a:r>
              <a:rPr lang="en-CA" sz="1600" i="1" dirty="0"/>
              <a:t>Contact</a:t>
            </a:r>
            <a:r>
              <a:rPr lang="en-CA" sz="1600" dirty="0"/>
              <a:t>)</a:t>
            </a:r>
          </a:p>
        </p:txBody>
      </p:sp>
      <p:sp>
        <p:nvSpPr>
          <p:cNvPr id="6" name="TextBox 5">
            <a:extLst>
              <a:ext uri="{FF2B5EF4-FFF2-40B4-BE49-F238E27FC236}">
                <a16:creationId xmlns:a16="http://schemas.microsoft.com/office/drawing/2014/main" id="{ECBB94CC-39C7-4E51-A2A9-796AFF1919DD}"/>
              </a:ext>
            </a:extLst>
          </p:cNvPr>
          <p:cNvSpPr txBox="1"/>
          <p:nvPr/>
        </p:nvSpPr>
        <p:spPr>
          <a:xfrm>
            <a:off x="1823126" y="3903924"/>
            <a:ext cx="3810787" cy="523220"/>
          </a:xfrm>
          <a:prstGeom prst="rect">
            <a:avLst/>
          </a:prstGeom>
          <a:noFill/>
        </p:spPr>
        <p:txBody>
          <a:bodyPr wrap="none" rtlCol="0">
            <a:spAutoFit/>
          </a:bodyPr>
          <a:lstStyle/>
          <a:p>
            <a:r>
              <a:rPr lang="en-CA" sz="2800" dirty="0"/>
              <a:t>Should we plotting data?</a:t>
            </a:r>
          </a:p>
        </p:txBody>
      </p:sp>
      <p:sp>
        <p:nvSpPr>
          <p:cNvPr id="12" name="TextBox 11">
            <a:extLst>
              <a:ext uri="{FF2B5EF4-FFF2-40B4-BE49-F238E27FC236}">
                <a16:creationId xmlns:a16="http://schemas.microsoft.com/office/drawing/2014/main" id="{15ADA0A6-7AAB-4DA0-B7AA-805004E7CEF4}"/>
              </a:ext>
            </a:extLst>
          </p:cNvPr>
          <p:cNvSpPr txBox="1"/>
          <p:nvPr/>
        </p:nvSpPr>
        <p:spPr>
          <a:xfrm>
            <a:off x="6648299" y="3903924"/>
            <a:ext cx="4046492" cy="523220"/>
          </a:xfrm>
          <a:prstGeom prst="rect">
            <a:avLst/>
          </a:prstGeom>
          <a:noFill/>
        </p:spPr>
        <p:txBody>
          <a:bodyPr wrap="none" rtlCol="0">
            <a:spAutoFit/>
          </a:bodyPr>
          <a:lstStyle/>
          <a:p>
            <a:r>
              <a:rPr lang="en-CA" sz="2800" dirty="0"/>
              <a:t>What data should be plot?</a:t>
            </a:r>
          </a:p>
        </p:txBody>
      </p:sp>
      <p:cxnSp>
        <p:nvCxnSpPr>
          <p:cNvPr id="8" name="Straight Arrow Connector 7">
            <a:extLst>
              <a:ext uri="{FF2B5EF4-FFF2-40B4-BE49-F238E27FC236}">
                <a16:creationId xmlns:a16="http://schemas.microsoft.com/office/drawing/2014/main" id="{65B58517-B327-4159-8333-81CBAEBEA3F5}"/>
              </a:ext>
            </a:extLst>
          </p:cNvPr>
          <p:cNvCxnSpPr>
            <a:stCxn id="6" idx="3"/>
            <a:endCxn id="12" idx="1"/>
          </p:cNvCxnSpPr>
          <p:nvPr/>
        </p:nvCxnSpPr>
        <p:spPr>
          <a:xfrm>
            <a:off x="5633913" y="4165534"/>
            <a:ext cx="1014386"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A6B2371-429F-43D5-98D0-20D5495E2641}"/>
              </a:ext>
            </a:extLst>
          </p:cNvPr>
          <p:cNvSpPr txBox="1"/>
          <p:nvPr/>
        </p:nvSpPr>
        <p:spPr>
          <a:xfrm>
            <a:off x="2558871" y="3119095"/>
            <a:ext cx="7316426" cy="523220"/>
          </a:xfrm>
          <a:prstGeom prst="rect">
            <a:avLst/>
          </a:prstGeom>
          <a:noFill/>
        </p:spPr>
        <p:txBody>
          <a:bodyPr wrap="none" rtlCol="0">
            <a:spAutoFit/>
          </a:bodyPr>
          <a:lstStyle/>
          <a:p>
            <a:r>
              <a:rPr lang="en-CA" sz="2800" b="1" dirty="0">
                <a:solidFill>
                  <a:srgbClr val="FF0000"/>
                </a:solidFill>
              </a:rPr>
              <a:t>With a great power comes a great responsibility</a:t>
            </a:r>
          </a:p>
        </p:txBody>
      </p:sp>
      <p:sp>
        <p:nvSpPr>
          <p:cNvPr id="9" name="TextBox 8">
            <a:extLst>
              <a:ext uri="{FF2B5EF4-FFF2-40B4-BE49-F238E27FC236}">
                <a16:creationId xmlns:a16="http://schemas.microsoft.com/office/drawing/2014/main" id="{8DF54CBF-5ABA-4C48-BF88-0C1B39600D4B}"/>
              </a:ext>
            </a:extLst>
          </p:cNvPr>
          <p:cNvSpPr txBox="1"/>
          <p:nvPr/>
        </p:nvSpPr>
        <p:spPr>
          <a:xfrm>
            <a:off x="8492028" y="3585666"/>
            <a:ext cx="1276311" cy="369332"/>
          </a:xfrm>
          <a:prstGeom prst="rect">
            <a:avLst/>
          </a:prstGeom>
          <a:noFill/>
        </p:spPr>
        <p:txBody>
          <a:bodyPr wrap="none" rtlCol="0">
            <a:spAutoFit/>
          </a:bodyPr>
          <a:lstStyle/>
          <a:p>
            <a:r>
              <a:rPr lang="en-CA" dirty="0">
                <a:solidFill>
                  <a:srgbClr val="FF0000"/>
                </a:solidFill>
              </a:rPr>
              <a:t>(Uncle Ben)</a:t>
            </a:r>
          </a:p>
        </p:txBody>
      </p:sp>
    </p:spTree>
    <p:extLst>
      <p:ext uri="{BB962C8B-B14F-4D97-AF65-F5344CB8AC3E}">
        <p14:creationId xmlns:p14="http://schemas.microsoft.com/office/powerpoint/2010/main" val="3327221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11" name="TextBox 10">
            <a:extLst>
              <a:ext uri="{FF2B5EF4-FFF2-40B4-BE49-F238E27FC236}">
                <a16:creationId xmlns:a16="http://schemas.microsoft.com/office/drawing/2014/main" id="{9DC3EBA4-5EB3-4D78-BE89-22468F3101D5}"/>
              </a:ext>
            </a:extLst>
          </p:cNvPr>
          <p:cNvSpPr txBox="1"/>
          <p:nvPr/>
        </p:nvSpPr>
        <p:spPr>
          <a:xfrm>
            <a:off x="2558871" y="1370346"/>
            <a:ext cx="7582248" cy="1200329"/>
          </a:xfrm>
          <a:prstGeom prst="rect">
            <a:avLst/>
          </a:prstGeom>
          <a:noFill/>
        </p:spPr>
        <p:txBody>
          <a:bodyPr wrap="square" rtlCol="0">
            <a:spAutoFit/>
          </a:bodyPr>
          <a:lstStyle/>
          <a:p>
            <a:r>
              <a:rPr lang="en-CA" sz="2400" dirty="0"/>
              <a:t>“Humans are good at discerning subtle patterns that are really there, but equally so at imagining them when they are altogether absent”</a:t>
            </a:r>
          </a:p>
        </p:txBody>
      </p:sp>
      <p:sp>
        <p:nvSpPr>
          <p:cNvPr id="13" name="TextBox 12">
            <a:extLst>
              <a:ext uri="{FF2B5EF4-FFF2-40B4-BE49-F238E27FC236}">
                <a16:creationId xmlns:a16="http://schemas.microsoft.com/office/drawing/2014/main" id="{89AC281D-E31F-4462-9927-8BA6E1E5F045}"/>
              </a:ext>
            </a:extLst>
          </p:cNvPr>
          <p:cNvSpPr txBox="1"/>
          <p:nvPr/>
        </p:nvSpPr>
        <p:spPr>
          <a:xfrm>
            <a:off x="7847618" y="2467858"/>
            <a:ext cx="1860830" cy="338554"/>
          </a:xfrm>
          <a:prstGeom prst="rect">
            <a:avLst/>
          </a:prstGeom>
          <a:noFill/>
        </p:spPr>
        <p:txBody>
          <a:bodyPr wrap="none" rtlCol="0">
            <a:spAutoFit/>
          </a:bodyPr>
          <a:lstStyle/>
          <a:p>
            <a:r>
              <a:rPr lang="en-CA" sz="1600" dirty="0"/>
              <a:t>Carl Sagan (</a:t>
            </a:r>
            <a:r>
              <a:rPr lang="en-CA" sz="1600" i="1" dirty="0"/>
              <a:t>Contact</a:t>
            </a:r>
            <a:r>
              <a:rPr lang="en-CA" sz="1600" dirty="0"/>
              <a:t>)</a:t>
            </a:r>
          </a:p>
        </p:txBody>
      </p:sp>
      <p:sp>
        <p:nvSpPr>
          <p:cNvPr id="6" name="TextBox 5">
            <a:extLst>
              <a:ext uri="{FF2B5EF4-FFF2-40B4-BE49-F238E27FC236}">
                <a16:creationId xmlns:a16="http://schemas.microsoft.com/office/drawing/2014/main" id="{ECBB94CC-39C7-4E51-A2A9-796AFF1919DD}"/>
              </a:ext>
            </a:extLst>
          </p:cNvPr>
          <p:cNvSpPr txBox="1"/>
          <p:nvPr/>
        </p:nvSpPr>
        <p:spPr>
          <a:xfrm>
            <a:off x="1823126" y="3903924"/>
            <a:ext cx="3810787" cy="523220"/>
          </a:xfrm>
          <a:prstGeom prst="rect">
            <a:avLst/>
          </a:prstGeom>
          <a:noFill/>
        </p:spPr>
        <p:txBody>
          <a:bodyPr wrap="none" rtlCol="0">
            <a:spAutoFit/>
          </a:bodyPr>
          <a:lstStyle/>
          <a:p>
            <a:r>
              <a:rPr lang="en-CA" sz="2800" dirty="0"/>
              <a:t>Should we plotting data?</a:t>
            </a:r>
          </a:p>
        </p:txBody>
      </p:sp>
      <p:sp>
        <p:nvSpPr>
          <p:cNvPr id="12" name="TextBox 11">
            <a:extLst>
              <a:ext uri="{FF2B5EF4-FFF2-40B4-BE49-F238E27FC236}">
                <a16:creationId xmlns:a16="http://schemas.microsoft.com/office/drawing/2014/main" id="{15ADA0A6-7AAB-4DA0-B7AA-805004E7CEF4}"/>
              </a:ext>
            </a:extLst>
          </p:cNvPr>
          <p:cNvSpPr txBox="1"/>
          <p:nvPr/>
        </p:nvSpPr>
        <p:spPr>
          <a:xfrm>
            <a:off x="6648299" y="3903924"/>
            <a:ext cx="4046492" cy="523220"/>
          </a:xfrm>
          <a:prstGeom prst="rect">
            <a:avLst/>
          </a:prstGeom>
          <a:noFill/>
        </p:spPr>
        <p:txBody>
          <a:bodyPr wrap="none" rtlCol="0">
            <a:spAutoFit/>
          </a:bodyPr>
          <a:lstStyle/>
          <a:p>
            <a:r>
              <a:rPr lang="en-CA" sz="2800" dirty="0"/>
              <a:t>What data should be plot?</a:t>
            </a:r>
          </a:p>
        </p:txBody>
      </p:sp>
      <p:cxnSp>
        <p:nvCxnSpPr>
          <p:cNvPr id="8" name="Straight Arrow Connector 7">
            <a:extLst>
              <a:ext uri="{FF2B5EF4-FFF2-40B4-BE49-F238E27FC236}">
                <a16:creationId xmlns:a16="http://schemas.microsoft.com/office/drawing/2014/main" id="{65B58517-B327-4159-8333-81CBAEBEA3F5}"/>
              </a:ext>
            </a:extLst>
          </p:cNvPr>
          <p:cNvCxnSpPr>
            <a:stCxn id="6" idx="3"/>
            <a:endCxn id="12" idx="1"/>
          </p:cNvCxnSpPr>
          <p:nvPr/>
        </p:nvCxnSpPr>
        <p:spPr>
          <a:xfrm>
            <a:off x="5633913" y="4165534"/>
            <a:ext cx="1014386"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A6B2371-429F-43D5-98D0-20D5495E2641}"/>
              </a:ext>
            </a:extLst>
          </p:cNvPr>
          <p:cNvSpPr txBox="1"/>
          <p:nvPr/>
        </p:nvSpPr>
        <p:spPr>
          <a:xfrm>
            <a:off x="2558871" y="3119095"/>
            <a:ext cx="7316426" cy="523220"/>
          </a:xfrm>
          <a:prstGeom prst="rect">
            <a:avLst/>
          </a:prstGeom>
          <a:noFill/>
        </p:spPr>
        <p:txBody>
          <a:bodyPr wrap="none" rtlCol="0">
            <a:spAutoFit/>
          </a:bodyPr>
          <a:lstStyle/>
          <a:p>
            <a:r>
              <a:rPr lang="en-CA" sz="2800" b="1" dirty="0">
                <a:solidFill>
                  <a:srgbClr val="FF0000"/>
                </a:solidFill>
              </a:rPr>
              <a:t>With a great power comes a great responsibility</a:t>
            </a:r>
          </a:p>
        </p:txBody>
      </p:sp>
      <p:sp>
        <p:nvSpPr>
          <p:cNvPr id="14" name="TextBox 13">
            <a:extLst>
              <a:ext uri="{FF2B5EF4-FFF2-40B4-BE49-F238E27FC236}">
                <a16:creationId xmlns:a16="http://schemas.microsoft.com/office/drawing/2014/main" id="{64D5F144-84A7-43A7-B4F8-8105945C22CE}"/>
              </a:ext>
            </a:extLst>
          </p:cNvPr>
          <p:cNvSpPr txBox="1"/>
          <p:nvPr/>
        </p:nvSpPr>
        <p:spPr>
          <a:xfrm>
            <a:off x="4374037" y="5090474"/>
            <a:ext cx="3792257" cy="584775"/>
          </a:xfrm>
          <a:prstGeom prst="rect">
            <a:avLst/>
          </a:prstGeom>
          <a:noFill/>
        </p:spPr>
        <p:txBody>
          <a:bodyPr wrap="none" rtlCol="0">
            <a:spAutoFit/>
          </a:bodyPr>
          <a:lstStyle/>
          <a:p>
            <a:r>
              <a:rPr lang="en-CA" sz="3200" dirty="0">
                <a:solidFill>
                  <a:srgbClr val="FF0000"/>
                </a:solidFill>
              </a:rPr>
              <a:t>What is the problem?</a:t>
            </a:r>
          </a:p>
        </p:txBody>
      </p:sp>
      <p:sp>
        <p:nvSpPr>
          <p:cNvPr id="10" name="TextBox 9">
            <a:extLst>
              <a:ext uri="{FF2B5EF4-FFF2-40B4-BE49-F238E27FC236}">
                <a16:creationId xmlns:a16="http://schemas.microsoft.com/office/drawing/2014/main" id="{ECDB2B6C-17E3-4F5E-AF96-74A1240A067E}"/>
              </a:ext>
            </a:extLst>
          </p:cNvPr>
          <p:cNvSpPr txBox="1"/>
          <p:nvPr/>
        </p:nvSpPr>
        <p:spPr>
          <a:xfrm>
            <a:off x="8492028" y="3585666"/>
            <a:ext cx="1276311" cy="369332"/>
          </a:xfrm>
          <a:prstGeom prst="rect">
            <a:avLst/>
          </a:prstGeom>
          <a:noFill/>
        </p:spPr>
        <p:txBody>
          <a:bodyPr wrap="none" rtlCol="0">
            <a:spAutoFit/>
          </a:bodyPr>
          <a:lstStyle/>
          <a:p>
            <a:r>
              <a:rPr lang="en-CA" dirty="0">
                <a:solidFill>
                  <a:srgbClr val="FF0000"/>
                </a:solidFill>
              </a:rPr>
              <a:t>(Uncle Ben)</a:t>
            </a:r>
          </a:p>
        </p:txBody>
      </p:sp>
    </p:spTree>
    <p:extLst>
      <p:ext uri="{BB962C8B-B14F-4D97-AF65-F5344CB8AC3E}">
        <p14:creationId xmlns:p14="http://schemas.microsoft.com/office/powerpoint/2010/main" val="2436576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se splotches hide an image if you think about it hard enough ...">
            <a:extLst>
              <a:ext uri="{FF2B5EF4-FFF2-40B4-BE49-F238E27FC236}">
                <a16:creationId xmlns:a16="http://schemas.microsoft.com/office/drawing/2014/main" id="{0F91507B-FCC1-43C8-B224-2920D1C55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77"/>
          <a:stretch/>
        </p:blipFill>
        <p:spPr bwMode="auto">
          <a:xfrm>
            <a:off x="2685977" y="987957"/>
            <a:ext cx="6650363" cy="422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39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CE7692-9DAF-46DA-8A81-2F00D35B9B7F}"/>
              </a:ext>
            </a:extLst>
          </p:cNvPr>
          <p:cNvSpPr/>
          <p:nvPr/>
        </p:nvSpPr>
        <p:spPr>
          <a:xfrm>
            <a:off x="5913749" y="5795376"/>
            <a:ext cx="6096000" cy="923330"/>
          </a:xfrm>
          <a:prstGeom prst="rect">
            <a:avLst/>
          </a:prstGeom>
        </p:spPr>
        <p:txBody>
          <a:bodyPr>
            <a:spAutoFit/>
          </a:bodyPr>
          <a:lstStyle/>
          <a:p>
            <a:r>
              <a:rPr lang="en-CA" dirty="0">
                <a:hlinkClick r:id="rId2"/>
              </a:rPr>
              <a:t>https://www.theatlantic.com/technology/archive/2014/05/10-things-you-cant-unsee-and-what-that-says-about-your-brain/361335/</a:t>
            </a:r>
            <a:endParaRPr lang="en-CA" dirty="0"/>
          </a:p>
        </p:txBody>
      </p:sp>
      <p:sp>
        <p:nvSpPr>
          <p:cNvPr id="5" name="TextBox 4">
            <a:extLst>
              <a:ext uri="{FF2B5EF4-FFF2-40B4-BE49-F238E27FC236}">
                <a16:creationId xmlns:a16="http://schemas.microsoft.com/office/drawing/2014/main" id="{2ACC63A7-A186-4FE5-8355-AE65FC3EC9E8}"/>
              </a:ext>
            </a:extLst>
          </p:cNvPr>
          <p:cNvSpPr txBox="1"/>
          <p:nvPr/>
        </p:nvSpPr>
        <p:spPr>
          <a:xfrm>
            <a:off x="1905568" y="5870043"/>
            <a:ext cx="3171894" cy="584775"/>
          </a:xfrm>
          <a:prstGeom prst="rect">
            <a:avLst/>
          </a:prstGeom>
          <a:noFill/>
        </p:spPr>
        <p:txBody>
          <a:bodyPr wrap="none" rtlCol="0">
            <a:spAutoFit/>
          </a:bodyPr>
          <a:lstStyle/>
          <a:p>
            <a:r>
              <a:rPr lang="en-CA" sz="3200" dirty="0">
                <a:solidFill>
                  <a:srgbClr val="FF0000"/>
                </a:solidFill>
              </a:rPr>
              <a:t>We can not unsee</a:t>
            </a:r>
          </a:p>
        </p:txBody>
      </p:sp>
      <p:pic>
        <p:nvPicPr>
          <p:cNvPr id="8" name="Picture 7">
            <a:extLst>
              <a:ext uri="{FF2B5EF4-FFF2-40B4-BE49-F238E27FC236}">
                <a16:creationId xmlns:a16="http://schemas.microsoft.com/office/drawing/2014/main" id="{13645C92-7E8F-4963-A14C-BE36AE9900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90" t="6128"/>
          <a:stretch/>
        </p:blipFill>
        <p:spPr bwMode="auto">
          <a:xfrm>
            <a:off x="2685977" y="987957"/>
            <a:ext cx="6612842" cy="422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73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7" name="Rectangle 6">
            <a:extLst>
              <a:ext uri="{FF2B5EF4-FFF2-40B4-BE49-F238E27FC236}">
                <a16:creationId xmlns:a16="http://schemas.microsoft.com/office/drawing/2014/main" id="{564B1969-BE9E-4033-9095-794F77B37570}"/>
              </a:ext>
            </a:extLst>
          </p:cNvPr>
          <p:cNvSpPr/>
          <p:nvPr/>
        </p:nvSpPr>
        <p:spPr>
          <a:xfrm>
            <a:off x="2136001" y="2239671"/>
            <a:ext cx="8344746" cy="3416320"/>
          </a:xfrm>
          <a:prstGeom prst="rect">
            <a:avLst/>
          </a:prstGeom>
        </p:spPr>
        <p:txBody>
          <a:bodyPr wrap="square">
            <a:spAutoFit/>
          </a:bodyPr>
          <a:lstStyle/>
          <a:p>
            <a:pPr marL="914400" lvl="1" indent="-457200">
              <a:buFont typeface="Arial" panose="020B0604020202020204" pitchFamily="34" charset="0"/>
              <a:buChar char="•"/>
            </a:pPr>
            <a:r>
              <a:rPr lang="en-CA" sz="3600" b="1" dirty="0"/>
              <a:t>Explore data: </a:t>
            </a:r>
            <a:r>
              <a:rPr lang="en-CA" sz="3600" dirty="0"/>
              <a:t>To provide an overview and/or to suggest hypothesis</a:t>
            </a:r>
          </a:p>
          <a:p>
            <a:pPr marL="914400" lvl="1" indent="-457200">
              <a:buFont typeface="Arial" panose="020B0604020202020204" pitchFamily="34" charset="0"/>
              <a:buChar char="•"/>
            </a:pPr>
            <a:endParaRPr lang="en-CA" sz="3600" dirty="0"/>
          </a:p>
          <a:p>
            <a:pPr marL="914400" lvl="1" indent="-457200">
              <a:buFont typeface="Arial" panose="020B0604020202020204" pitchFamily="34" charset="0"/>
              <a:buChar char="•"/>
            </a:pPr>
            <a:r>
              <a:rPr lang="en-CA" sz="3600" b="1" dirty="0"/>
              <a:t>Diagnostic plots: </a:t>
            </a:r>
            <a:r>
              <a:rPr lang="en-CA" sz="3600" dirty="0"/>
              <a:t>To criticize a model</a:t>
            </a:r>
          </a:p>
          <a:p>
            <a:pPr marL="914400" lvl="1" indent="-457200">
              <a:buFont typeface="Arial" panose="020B0604020202020204" pitchFamily="34" charset="0"/>
              <a:buChar char="•"/>
            </a:pPr>
            <a:endParaRPr lang="en-CA" sz="3600" dirty="0"/>
          </a:p>
          <a:p>
            <a:pPr marL="914400" lvl="1" indent="-457200">
              <a:buFont typeface="Arial" panose="020B0604020202020204" pitchFamily="34" charset="0"/>
              <a:buChar char="•"/>
            </a:pPr>
            <a:r>
              <a:rPr lang="en-CA" sz="3600" b="1" dirty="0"/>
              <a:t>Communicate: </a:t>
            </a:r>
            <a:r>
              <a:rPr lang="en-CA" sz="3600" dirty="0"/>
              <a:t>To tell a story</a:t>
            </a:r>
          </a:p>
        </p:txBody>
      </p:sp>
    </p:spTree>
    <p:extLst>
      <p:ext uri="{BB962C8B-B14F-4D97-AF65-F5344CB8AC3E}">
        <p14:creationId xmlns:p14="http://schemas.microsoft.com/office/powerpoint/2010/main" val="4130247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C4AB1F-3AF3-404E-B13F-B2BB22B76ADE}"/>
              </a:ext>
            </a:extLst>
          </p:cNvPr>
          <p:cNvSpPr txBox="1"/>
          <p:nvPr/>
        </p:nvSpPr>
        <p:spPr>
          <a:xfrm>
            <a:off x="1577549" y="2295930"/>
            <a:ext cx="9036901" cy="1384995"/>
          </a:xfrm>
          <a:prstGeom prst="rect">
            <a:avLst/>
          </a:prstGeom>
          <a:noFill/>
        </p:spPr>
        <p:txBody>
          <a:bodyPr wrap="square" rtlCol="0">
            <a:spAutoFit/>
          </a:bodyPr>
          <a:lstStyle/>
          <a:p>
            <a:pPr algn="just"/>
            <a:r>
              <a:rPr lang="en-CA" sz="2800" dirty="0"/>
              <a:t>“Data graphics visually display measured quantities by means of the combined use of points, lines, a coordinate system, numbers, symbols, words, shading and color”</a:t>
            </a:r>
          </a:p>
        </p:txBody>
      </p:sp>
      <p:sp>
        <p:nvSpPr>
          <p:cNvPr id="5" name="TextBox 4">
            <a:extLst>
              <a:ext uri="{FF2B5EF4-FFF2-40B4-BE49-F238E27FC236}">
                <a16:creationId xmlns:a16="http://schemas.microsoft.com/office/drawing/2014/main" id="{DC66DC49-22C1-4786-A0FA-F5F1038779F0}"/>
              </a:ext>
            </a:extLst>
          </p:cNvPr>
          <p:cNvSpPr txBox="1"/>
          <p:nvPr/>
        </p:nvSpPr>
        <p:spPr>
          <a:xfrm>
            <a:off x="9217561" y="3885948"/>
            <a:ext cx="1326838" cy="369332"/>
          </a:xfrm>
          <a:prstGeom prst="rect">
            <a:avLst/>
          </a:prstGeom>
          <a:noFill/>
        </p:spPr>
        <p:txBody>
          <a:bodyPr wrap="none" rtlCol="0">
            <a:spAutoFit/>
          </a:bodyPr>
          <a:lstStyle/>
          <a:p>
            <a:r>
              <a:rPr lang="en-CA" dirty="0"/>
              <a:t>Tufte (1983)</a:t>
            </a:r>
          </a:p>
        </p:txBody>
      </p:sp>
    </p:spTree>
    <p:extLst>
      <p:ext uri="{BB962C8B-B14F-4D97-AF65-F5344CB8AC3E}">
        <p14:creationId xmlns:p14="http://schemas.microsoft.com/office/powerpoint/2010/main" val="3800281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5C7CB2-2EF3-496A-98EF-DE0389B29579}"/>
              </a:ext>
            </a:extLst>
          </p:cNvPr>
          <p:cNvSpPr/>
          <p:nvPr/>
        </p:nvSpPr>
        <p:spPr>
          <a:xfrm>
            <a:off x="2177486" y="985786"/>
            <a:ext cx="5354543" cy="754694"/>
          </a:xfrm>
          <a:prstGeom prst="rect">
            <a:avLst/>
          </a:prstGeom>
        </p:spPr>
        <p:txBody>
          <a:bodyPr wrap="none">
            <a:spAutoFit/>
          </a:bodyPr>
          <a:lstStyle/>
          <a:p>
            <a:pPr lvl="1">
              <a:lnSpc>
                <a:spcPct val="150000"/>
              </a:lnSpc>
            </a:pPr>
            <a:r>
              <a:rPr lang="en-CA" sz="3200" b="1" dirty="0"/>
              <a:t>2.	Exploring data with plots</a:t>
            </a:r>
          </a:p>
        </p:txBody>
      </p:sp>
      <p:sp>
        <p:nvSpPr>
          <p:cNvPr id="8" name="TextBox 7">
            <a:extLst>
              <a:ext uri="{FF2B5EF4-FFF2-40B4-BE49-F238E27FC236}">
                <a16:creationId xmlns:a16="http://schemas.microsoft.com/office/drawing/2014/main" id="{775E70DB-6AF4-4060-B2CA-FB1CE1362D4C}"/>
              </a:ext>
            </a:extLst>
          </p:cNvPr>
          <p:cNvSpPr txBox="1"/>
          <p:nvPr/>
        </p:nvSpPr>
        <p:spPr>
          <a:xfrm>
            <a:off x="2464369" y="1974206"/>
            <a:ext cx="6706131" cy="255698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sz="2800" dirty="0"/>
              <a:t>Check for errors</a:t>
            </a:r>
          </a:p>
          <a:p>
            <a:pPr marL="285750" indent="-285750">
              <a:lnSpc>
                <a:spcPct val="200000"/>
              </a:lnSpc>
              <a:buFont typeface="Arial" panose="020B0604020202020204" pitchFamily="34" charset="0"/>
              <a:buChar char="•"/>
            </a:pPr>
            <a:r>
              <a:rPr lang="en-CA" sz="2800" dirty="0"/>
              <a:t>Data structure</a:t>
            </a:r>
          </a:p>
          <a:p>
            <a:pPr marL="285750" indent="-285750">
              <a:lnSpc>
                <a:spcPct val="200000"/>
              </a:lnSpc>
              <a:buFont typeface="Arial" panose="020B0604020202020204" pitchFamily="34" charset="0"/>
              <a:buChar char="•"/>
            </a:pPr>
            <a:r>
              <a:rPr lang="en-CA" sz="2800" dirty="0"/>
              <a:t>Explore/describe your data to get insights</a:t>
            </a:r>
          </a:p>
        </p:txBody>
      </p:sp>
      <p:sp>
        <p:nvSpPr>
          <p:cNvPr id="5" name="TextBox 4">
            <a:extLst>
              <a:ext uri="{FF2B5EF4-FFF2-40B4-BE49-F238E27FC236}">
                <a16:creationId xmlns:a16="http://schemas.microsoft.com/office/drawing/2014/main" id="{7E5190DE-8134-4598-B897-B7953DE59DC4}"/>
              </a:ext>
            </a:extLst>
          </p:cNvPr>
          <p:cNvSpPr txBox="1"/>
          <p:nvPr/>
        </p:nvSpPr>
        <p:spPr>
          <a:xfrm>
            <a:off x="2464368" y="5002709"/>
            <a:ext cx="6706131" cy="1569660"/>
          </a:xfrm>
          <a:prstGeom prst="rect">
            <a:avLst/>
          </a:prstGeom>
          <a:noFill/>
        </p:spPr>
        <p:txBody>
          <a:bodyPr wrap="square" rtlCol="0">
            <a:spAutoFit/>
          </a:bodyPr>
          <a:lstStyle/>
          <a:p>
            <a:pPr algn="ctr"/>
            <a:r>
              <a:rPr lang="en-CA" sz="3200" b="1" dirty="0"/>
              <a:t>They don’t need to be pretty but they need to be useful, informative and truthful!</a:t>
            </a:r>
          </a:p>
        </p:txBody>
      </p:sp>
    </p:spTree>
    <p:extLst>
      <p:ext uri="{BB962C8B-B14F-4D97-AF65-F5344CB8AC3E}">
        <p14:creationId xmlns:p14="http://schemas.microsoft.com/office/powerpoint/2010/main" val="3822381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A80FE1-C4BC-4959-BC5B-9C219F9777E7}"/>
              </a:ext>
            </a:extLst>
          </p:cNvPr>
          <p:cNvPicPr>
            <a:picLocks noChangeAspect="1"/>
          </p:cNvPicPr>
          <p:nvPr/>
        </p:nvPicPr>
        <p:blipFill rotWithShape="1">
          <a:blip r:embed="rId2"/>
          <a:srcRect l="38403" t="28827" r="49028" b="27593"/>
          <a:stretch/>
        </p:blipFill>
        <p:spPr>
          <a:xfrm>
            <a:off x="458774" y="2194714"/>
            <a:ext cx="1912327" cy="3729567"/>
          </a:xfrm>
          <a:prstGeom prst="rect">
            <a:avLst/>
          </a:prstGeom>
        </p:spPr>
      </p:pic>
      <p:cxnSp>
        <p:nvCxnSpPr>
          <p:cNvPr id="5" name="Straight Arrow Connector 4">
            <a:extLst>
              <a:ext uri="{FF2B5EF4-FFF2-40B4-BE49-F238E27FC236}">
                <a16:creationId xmlns:a16="http://schemas.microsoft.com/office/drawing/2014/main" id="{C9CAAABB-397F-4990-9938-6DA05BE84225}"/>
              </a:ext>
            </a:extLst>
          </p:cNvPr>
          <p:cNvCxnSpPr>
            <a:cxnSpLocks/>
          </p:cNvCxnSpPr>
          <p:nvPr/>
        </p:nvCxnSpPr>
        <p:spPr>
          <a:xfrm flipH="1">
            <a:off x="1574276" y="1249052"/>
            <a:ext cx="414780" cy="853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EEC30D6-73E6-49B4-9AC9-3DA55252EC86}"/>
              </a:ext>
            </a:extLst>
          </p:cNvPr>
          <p:cNvSpPr txBox="1"/>
          <p:nvPr/>
        </p:nvSpPr>
        <p:spPr>
          <a:xfrm>
            <a:off x="1952737" y="836680"/>
            <a:ext cx="939800" cy="369332"/>
          </a:xfrm>
          <a:prstGeom prst="rect">
            <a:avLst/>
          </a:prstGeom>
          <a:noFill/>
        </p:spPr>
        <p:txBody>
          <a:bodyPr wrap="square" rtlCol="0">
            <a:spAutoFit/>
          </a:bodyPr>
          <a:lstStyle/>
          <a:p>
            <a:r>
              <a:rPr lang="en-CA" dirty="0"/>
              <a:t>?</a:t>
            </a:r>
          </a:p>
        </p:txBody>
      </p:sp>
      <p:sp>
        <p:nvSpPr>
          <p:cNvPr id="7" name="Left Brace 6">
            <a:extLst>
              <a:ext uri="{FF2B5EF4-FFF2-40B4-BE49-F238E27FC236}">
                <a16:creationId xmlns:a16="http://schemas.microsoft.com/office/drawing/2014/main" id="{B125E211-A3F3-4B90-ABB6-ACBDFDE4CB24}"/>
              </a:ext>
            </a:extLst>
          </p:cNvPr>
          <p:cNvSpPr/>
          <p:nvPr/>
        </p:nvSpPr>
        <p:spPr>
          <a:xfrm>
            <a:off x="2374916" y="293973"/>
            <a:ext cx="352522" cy="1454746"/>
          </a:xfrm>
          <a:prstGeom prst="leftBrace">
            <a:avLst>
              <a:gd name="adj1" fmla="val 4521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a:extLst>
              <a:ext uri="{FF2B5EF4-FFF2-40B4-BE49-F238E27FC236}">
                <a16:creationId xmlns:a16="http://schemas.microsoft.com/office/drawing/2014/main" id="{9505538A-4E6E-4248-BD4A-22AEA0C6838A}"/>
              </a:ext>
            </a:extLst>
          </p:cNvPr>
          <p:cNvSpPr txBox="1"/>
          <p:nvPr/>
        </p:nvSpPr>
        <p:spPr>
          <a:xfrm>
            <a:off x="2624507" y="71978"/>
            <a:ext cx="3091338" cy="167674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dirty="0"/>
              <a:t>Real value: consider outlier</a:t>
            </a:r>
          </a:p>
          <a:p>
            <a:pPr marL="285750" indent="-285750">
              <a:lnSpc>
                <a:spcPct val="200000"/>
              </a:lnSpc>
              <a:buFont typeface="Arial" panose="020B0604020202020204" pitchFamily="34" charset="0"/>
              <a:buChar char="•"/>
            </a:pPr>
            <a:r>
              <a:rPr lang="en-CA" dirty="0"/>
              <a:t>Data entry typo</a:t>
            </a:r>
          </a:p>
          <a:p>
            <a:pPr marL="285750" indent="-285750">
              <a:lnSpc>
                <a:spcPct val="200000"/>
              </a:lnSpc>
              <a:buFont typeface="Arial" panose="020B0604020202020204" pitchFamily="34" charset="0"/>
              <a:buChar char="•"/>
            </a:pPr>
            <a:r>
              <a:rPr lang="en-CA" dirty="0"/>
              <a:t>Wrong formula</a:t>
            </a:r>
          </a:p>
        </p:txBody>
      </p:sp>
    </p:spTree>
    <p:extLst>
      <p:ext uri="{BB962C8B-B14F-4D97-AF65-F5344CB8AC3E}">
        <p14:creationId xmlns:p14="http://schemas.microsoft.com/office/powerpoint/2010/main" val="83776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EFAD8A-78C6-4BD6-8890-309FBABFDF1E}"/>
              </a:ext>
            </a:extLst>
          </p:cNvPr>
          <p:cNvSpPr txBox="1"/>
          <p:nvPr/>
        </p:nvSpPr>
        <p:spPr>
          <a:xfrm>
            <a:off x="1515533" y="1204993"/>
            <a:ext cx="9190567" cy="2970685"/>
          </a:xfrm>
          <a:prstGeom prst="rect">
            <a:avLst/>
          </a:prstGeom>
          <a:noFill/>
        </p:spPr>
        <p:txBody>
          <a:bodyPr wrap="square" rtlCol="0">
            <a:spAutoFit/>
          </a:bodyPr>
          <a:lstStyle/>
          <a:p>
            <a:pPr>
              <a:lnSpc>
                <a:spcPct val="150000"/>
              </a:lnSpc>
            </a:pPr>
            <a:r>
              <a:rPr lang="en-CA" sz="3200" b="1" dirty="0"/>
              <a:t>Plan:</a:t>
            </a:r>
          </a:p>
          <a:p>
            <a:pPr marL="971550" lvl="1" indent="-514350">
              <a:lnSpc>
                <a:spcPct val="150000"/>
              </a:lnSpc>
              <a:buFont typeface="+mj-lt"/>
              <a:buAutoNum type="arabicPeriod"/>
            </a:pPr>
            <a:r>
              <a:rPr lang="en-CA" sz="3200" dirty="0"/>
              <a:t>Why data visualization in a statistics course?</a:t>
            </a:r>
          </a:p>
          <a:p>
            <a:pPr marL="971550" lvl="1" indent="-514350">
              <a:lnSpc>
                <a:spcPct val="150000"/>
              </a:lnSpc>
              <a:buFont typeface="+mj-lt"/>
              <a:buAutoNum type="arabicPeriod"/>
            </a:pPr>
            <a:r>
              <a:rPr lang="en-CA" sz="3200" dirty="0"/>
              <a:t>Different use of data viz</a:t>
            </a:r>
          </a:p>
          <a:p>
            <a:pPr marL="971550" lvl="1" indent="-514350">
              <a:lnSpc>
                <a:spcPct val="150000"/>
              </a:lnSpc>
              <a:buFont typeface="+mj-lt"/>
              <a:buAutoNum type="arabicPeriod"/>
            </a:pPr>
            <a:r>
              <a:rPr lang="en-CA" sz="3200" dirty="0"/>
              <a:t>The grammar of graphics and ggplot2</a:t>
            </a:r>
          </a:p>
        </p:txBody>
      </p:sp>
    </p:spTree>
    <p:extLst>
      <p:ext uri="{BB962C8B-B14F-4D97-AF65-F5344CB8AC3E}">
        <p14:creationId xmlns:p14="http://schemas.microsoft.com/office/powerpoint/2010/main" val="727180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A80FE1-C4BC-4959-BC5B-9C219F9777E7}"/>
              </a:ext>
            </a:extLst>
          </p:cNvPr>
          <p:cNvPicPr>
            <a:picLocks noChangeAspect="1"/>
          </p:cNvPicPr>
          <p:nvPr/>
        </p:nvPicPr>
        <p:blipFill rotWithShape="1">
          <a:blip r:embed="rId2"/>
          <a:srcRect l="38403" t="28827" r="49028" b="27593"/>
          <a:stretch/>
        </p:blipFill>
        <p:spPr>
          <a:xfrm>
            <a:off x="458774" y="2194714"/>
            <a:ext cx="1912327" cy="3729567"/>
          </a:xfrm>
          <a:prstGeom prst="rect">
            <a:avLst/>
          </a:prstGeom>
        </p:spPr>
      </p:pic>
      <p:cxnSp>
        <p:nvCxnSpPr>
          <p:cNvPr id="5" name="Straight Arrow Connector 4">
            <a:extLst>
              <a:ext uri="{FF2B5EF4-FFF2-40B4-BE49-F238E27FC236}">
                <a16:creationId xmlns:a16="http://schemas.microsoft.com/office/drawing/2014/main" id="{C9CAAABB-397F-4990-9938-6DA05BE84225}"/>
              </a:ext>
            </a:extLst>
          </p:cNvPr>
          <p:cNvCxnSpPr>
            <a:cxnSpLocks/>
          </p:cNvCxnSpPr>
          <p:nvPr/>
        </p:nvCxnSpPr>
        <p:spPr>
          <a:xfrm flipH="1">
            <a:off x="1574276" y="1249052"/>
            <a:ext cx="414780" cy="853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EEC30D6-73E6-49B4-9AC9-3DA55252EC86}"/>
              </a:ext>
            </a:extLst>
          </p:cNvPr>
          <p:cNvSpPr txBox="1"/>
          <p:nvPr/>
        </p:nvSpPr>
        <p:spPr>
          <a:xfrm>
            <a:off x="1952737" y="836680"/>
            <a:ext cx="939800" cy="369332"/>
          </a:xfrm>
          <a:prstGeom prst="rect">
            <a:avLst/>
          </a:prstGeom>
          <a:noFill/>
        </p:spPr>
        <p:txBody>
          <a:bodyPr wrap="square" rtlCol="0">
            <a:spAutoFit/>
          </a:bodyPr>
          <a:lstStyle/>
          <a:p>
            <a:r>
              <a:rPr lang="en-CA" dirty="0"/>
              <a:t>?</a:t>
            </a:r>
          </a:p>
        </p:txBody>
      </p:sp>
      <p:sp>
        <p:nvSpPr>
          <p:cNvPr id="7" name="Left Brace 6">
            <a:extLst>
              <a:ext uri="{FF2B5EF4-FFF2-40B4-BE49-F238E27FC236}">
                <a16:creationId xmlns:a16="http://schemas.microsoft.com/office/drawing/2014/main" id="{B125E211-A3F3-4B90-ABB6-ACBDFDE4CB24}"/>
              </a:ext>
            </a:extLst>
          </p:cNvPr>
          <p:cNvSpPr/>
          <p:nvPr/>
        </p:nvSpPr>
        <p:spPr>
          <a:xfrm>
            <a:off x="2374916" y="293973"/>
            <a:ext cx="352522" cy="1454746"/>
          </a:xfrm>
          <a:prstGeom prst="leftBrace">
            <a:avLst>
              <a:gd name="adj1" fmla="val 4521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a:extLst>
              <a:ext uri="{FF2B5EF4-FFF2-40B4-BE49-F238E27FC236}">
                <a16:creationId xmlns:a16="http://schemas.microsoft.com/office/drawing/2014/main" id="{9505538A-4E6E-4248-BD4A-22AEA0C6838A}"/>
              </a:ext>
            </a:extLst>
          </p:cNvPr>
          <p:cNvSpPr txBox="1"/>
          <p:nvPr/>
        </p:nvSpPr>
        <p:spPr>
          <a:xfrm>
            <a:off x="2624507" y="71978"/>
            <a:ext cx="3091338" cy="167674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dirty="0"/>
              <a:t>Real value: consider outlier</a:t>
            </a:r>
          </a:p>
          <a:p>
            <a:pPr marL="285750" indent="-285750">
              <a:lnSpc>
                <a:spcPct val="200000"/>
              </a:lnSpc>
              <a:buFont typeface="Arial" panose="020B0604020202020204" pitchFamily="34" charset="0"/>
              <a:buChar char="•"/>
            </a:pPr>
            <a:r>
              <a:rPr lang="en-CA" dirty="0"/>
              <a:t>Data entry typo</a:t>
            </a:r>
          </a:p>
          <a:p>
            <a:pPr marL="285750" indent="-285750">
              <a:lnSpc>
                <a:spcPct val="200000"/>
              </a:lnSpc>
              <a:buFont typeface="Arial" panose="020B0604020202020204" pitchFamily="34" charset="0"/>
              <a:buChar char="•"/>
            </a:pPr>
            <a:r>
              <a:rPr lang="en-CA" dirty="0"/>
              <a:t>Wrong formula</a:t>
            </a:r>
          </a:p>
        </p:txBody>
      </p:sp>
      <p:pic>
        <p:nvPicPr>
          <p:cNvPr id="10" name="Picture 9">
            <a:extLst>
              <a:ext uri="{FF2B5EF4-FFF2-40B4-BE49-F238E27FC236}">
                <a16:creationId xmlns:a16="http://schemas.microsoft.com/office/drawing/2014/main" id="{15DE12BF-8298-443E-B760-E56BCB726F57}"/>
              </a:ext>
            </a:extLst>
          </p:cNvPr>
          <p:cNvPicPr>
            <a:picLocks noChangeAspect="1"/>
          </p:cNvPicPr>
          <p:nvPr/>
        </p:nvPicPr>
        <p:blipFill rotWithShape="1">
          <a:blip r:embed="rId3"/>
          <a:srcRect l="38656" t="29661" r="45659" b="17716"/>
          <a:stretch/>
        </p:blipFill>
        <p:spPr>
          <a:xfrm>
            <a:off x="4216925" y="2168356"/>
            <a:ext cx="1912327" cy="3608875"/>
          </a:xfrm>
          <a:prstGeom prst="rect">
            <a:avLst/>
          </a:prstGeom>
        </p:spPr>
      </p:pic>
      <p:cxnSp>
        <p:nvCxnSpPr>
          <p:cNvPr id="11" name="Straight Arrow Connector 10">
            <a:extLst>
              <a:ext uri="{FF2B5EF4-FFF2-40B4-BE49-F238E27FC236}">
                <a16:creationId xmlns:a16="http://schemas.microsoft.com/office/drawing/2014/main" id="{63599BDB-FA7B-4B65-848E-DD107355F1B0}"/>
              </a:ext>
            </a:extLst>
          </p:cNvPr>
          <p:cNvCxnSpPr>
            <a:cxnSpLocks/>
          </p:cNvCxnSpPr>
          <p:nvPr/>
        </p:nvCxnSpPr>
        <p:spPr>
          <a:xfrm flipH="1">
            <a:off x="5418213" y="1514562"/>
            <a:ext cx="1001570" cy="6317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1A15BC-4FD2-4DA5-B116-8FE08C6F1115}"/>
              </a:ext>
            </a:extLst>
          </p:cNvPr>
          <p:cNvSpPr txBox="1"/>
          <p:nvPr/>
        </p:nvSpPr>
        <p:spPr>
          <a:xfrm>
            <a:off x="6533794" y="1306282"/>
            <a:ext cx="1872825" cy="369332"/>
          </a:xfrm>
          <a:prstGeom prst="rect">
            <a:avLst/>
          </a:prstGeom>
          <a:noFill/>
        </p:spPr>
        <p:txBody>
          <a:bodyPr wrap="square" rtlCol="0">
            <a:spAutoFit/>
          </a:bodyPr>
          <a:lstStyle/>
          <a:p>
            <a:r>
              <a:rPr lang="en-CA" dirty="0"/>
              <a:t>Data Duplication?</a:t>
            </a:r>
          </a:p>
        </p:txBody>
      </p:sp>
    </p:spTree>
    <p:extLst>
      <p:ext uri="{BB962C8B-B14F-4D97-AF65-F5344CB8AC3E}">
        <p14:creationId xmlns:p14="http://schemas.microsoft.com/office/powerpoint/2010/main" val="3998042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A80FE1-C4BC-4959-BC5B-9C219F9777E7}"/>
              </a:ext>
            </a:extLst>
          </p:cNvPr>
          <p:cNvPicPr>
            <a:picLocks noChangeAspect="1"/>
          </p:cNvPicPr>
          <p:nvPr/>
        </p:nvPicPr>
        <p:blipFill rotWithShape="1">
          <a:blip r:embed="rId2"/>
          <a:srcRect l="38403" t="28827" r="49028" b="27593"/>
          <a:stretch/>
        </p:blipFill>
        <p:spPr>
          <a:xfrm>
            <a:off x="458774" y="2194714"/>
            <a:ext cx="1912327" cy="3729567"/>
          </a:xfrm>
          <a:prstGeom prst="rect">
            <a:avLst/>
          </a:prstGeom>
        </p:spPr>
      </p:pic>
      <p:cxnSp>
        <p:nvCxnSpPr>
          <p:cNvPr id="5" name="Straight Arrow Connector 4">
            <a:extLst>
              <a:ext uri="{FF2B5EF4-FFF2-40B4-BE49-F238E27FC236}">
                <a16:creationId xmlns:a16="http://schemas.microsoft.com/office/drawing/2014/main" id="{C9CAAABB-397F-4990-9938-6DA05BE84225}"/>
              </a:ext>
            </a:extLst>
          </p:cNvPr>
          <p:cNvCxnSpPr>
            <a:cxnSpLocks/>
          </p:cNvCxnSpPr>
          <p:nvPr/>
        </p:nvCxnSpPr>
        <p:spPr>
          <a:xfrm flipH="1">
            <a:off x="1574276" y="1249052"/>
            <a:ext cx="414780" cy="853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EEC30D6-73E6-49B4-9AC9-3DA55252EC86}"/>
              </a:ext>
            </a:extLst>
          </p:cNvPr>
          <p:cNvSpPr txBox="1"/>
          <p:nvPr/>
        </p:nvSpPr>
        <p:spPr>
          <a:xfrm>
            <a:off x="1952737" y="836680"/>
            <a:ext cx="939800" cy="369332"/>
          </a:xfrm>
          <a:prstGeom prst="rect">
            <a:avLst/>
          </a:prstGeom>
          <a:noFill/>
        </p:spPr>
        <p:txBody>
          <a:bodyPr wrap="square" rtlCol="0">
            <a:spAutoFit/>
          </a:bodyPr>
          <a:lstStyle/>
          <a:p>
            <a:r>
              <a:rPr lang="en-CA" dirty="0"/>
              <a:t>?</a:t>
            </a:r>
          </a:p>
        </p:txBody>
      </p:sp>
      <p:sp>
        <p:nvSpPr>
          <p:cNvPr id="7" name="Left Brace 6">
            <a:extLst>
              <a:ext uri="{FF2B5EF4-FFF2-40B4-BE49-F238E27FC236}">
                <a16:creationId xmlns:a16="http://schemas.microsoft.com/office/drawing/2014/main" id="{B125E211-A3F3-4B90-ABB6-ACBDFDE4CB24}"/>
              </a:ext>
            </a:extLst>
          </p:cNvPr>
          <p:cNvSpPr/>
          <p:nvPr/>
        </p:nvSpPr>
        <p:spPr>
          <a:xfrm>
            <a:off x="2374916" y="293973"/>
            <a:ext cx="352522" cy="1454746"/>
          </a:xfrm>
          <a:prstGeom prst="leftBrace">
            <a:avLst>
              <a:gd name="adj1" fmla="val 4521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a:extLst>
              <a:ext uri="{FF2B5EF4-FFF2-40B4-BE49-F238E27FC236}">
                <a16:creationId xmlns:a16="http://schemas.microsoft.com/office/drawing/2014/main" id="{9505538A-4E6E-4248-BD4A-22AEA0C6838A}"/>
              </a:ext>
            </a:extLst>
          </p:cNvPr>
          <p:cNvSpPr txBox="1"/>
          <p:nvPr/>
        </p:nvSpPr>
        <p:spPr>
          <a:xfrm>
            <a:off x="2624507" y="71978"/>
            <a:ext cx="3091338" cy="167674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dirty="0"/>
              <a:t>Real value: consider outlier</a:t>
            </a:r>
          </a:p>
          <a:p>
            <a:pPr marL="285750" indent="-285750">
              <a:lnSpc>
                <a:spcPct val="200000"/>
              </a:lnSpc>
              <a:buFont typeface="Arial" panose="020B0604020202020204" pitchFamily="34" charset="0"/>
              <a:buChar char="•"/>
            </a:pPr>
            <a:r>
              <a:rPr lang="en-CA" dirty="0"/>
              <a:t>Data entry typo</a:t>
            </a:r>
          </a:p>
          <a:p>
            <a:pPr marL="285750" indent="-285750">
              <a:lnSpc>
                <a:spcPct val="200000"/>
              </a:lnSpc>
              <a:buFont typeface="Arial" panose="020B0604020202020204" pitchFamily="34" charset="0"/>
              <a:buChar char="•"/>
            </a:pPr>
            <a:r>
              <a:rPr lang="en-CA" dirty="0"/>
              <a:t>Wrong formula</a:t>
            </a:r>
          </a:p>
        </p:txBody>
      </p:sp>
      <p:pic>
        <p:nvPicPr>
          <p:cNvPr id="10" name="Picture 9">
            <a:extLst>
              <a:ext uri="{FF2B5EF4-FFF2-40B4-BE49-F238E27FC236}">
                <a16:creationId xmlns:a16="http://schemas.microsoft.com/office/drawing/2014/main" id="{15DE12BF-8298-443E-B760-E56BCB726F57}"/>
              </a:ext>
            </a:extLst>
          </p:cNvPr>
          <p:cNvPicPr>
            <a:picLocks noChangeAspect="1"/>
          </p:cNvPicPr>
          <p:nvPr/>
        </p:nvPicPr>
        <p:blipFill rotWithShape="1">
          <a:blip r:embed="rId3"/>
          <a:srcRect l="38656" t="29661" r="45659" b="17716"/>
          <a:stretch/>
        </p:blipFill>
        <p:spPr>
          <a:xfrm>
            <a:off x="4216925" y="2168356"/>
            <a:ext cx="1912327" cy="3608875"/>
          </a:xfrm>
          <a:prstGeom prst="rect">
            <a:avLst/>
          </a:prstGeom>
        </p:spPr>
      </p:pic>
      <p:cxnSp>
        <p:nvCxnSpPr>
          <p:cNvPr id="11" name="Straight Arrow Connector 10">
            <a:extLst>
              <a:ext uri="{FF2B5EF4-FFF2-40B4-BE49-F238E27FC236}">
                <a16:creationId xmlns:a16="http://schemas.microsoft.com/office/drawing/2014/main" id="{63599BDB-FA7B-4B65-848E-DD107355F1B0}"/>
              </a:ext>
            </a:extLst>
          </p:cNvPr>
          <p:cNvCxnSpPr>
            <a:cxnSpLocks/>
          </p:cNvCxnSpPr>
          <p:nvPr/>
        </p:nvCxnSpPr>
        <p:spPr>
          <a:xfrm flipH="1">
            <a:off x="5418213" y="1514562"/>
            <a:ext cx="1001570" cy="6317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1A15BC-4FD2-4DA5-B116-8FE08C6F1115}"/>
              </a:ext>
            </a:extLst>
          </p:cNvPr>
          <p:cNvSpPr txBox="1"/>
          <p:nvPr/>
        </p:nvSpPr>
        <p:spPr>
          <a:xfrm>
            <a:off x="6533794" y="1306282"/>
            <a:ext cx="1872825" cy="369332"/>
          </a:xfrm>
          <a:prstGeom prst="rect">
            <a:avLst/>
          </a:prstGeom>
          <a:noFill/>
        </p:spPr>
        <p:txBody>
          <a:bodyPr wrap="square" rtlCol="0">
            <a:spAutoFit/>
          </a:bodyPr>
          <a:lstStyle/>
          <a:p>
            <a:r>
              <a:rPr lang="en-CA" dirty="0"/>
              <a:t>Data Duplication?</a:t>
            </a:r>
          </a:p>
        </p:txBody>
      </p:sp>
      <p:pic>
        <p:nvPicPr>
          <p:cNvPr id="13" name="Picture 12">
            <a:extLst>
              <a:ext uri="{FF2B5EF4-FFF2-40B4-BE49-F238E27FC236}">
                <a16:creationId xmlns:a16="http://schemas.microsoft.com/office/drawing/2014/main" id="{C37783A7-A966-466D-9A45-D8716C625F09}"/>
              </a:ext>
            </a:extLst>
          </p:cNvPr>
          <p:cNvPicPr>
            <a:picLocks noChangeAspect="1"/>
          </p:cNvPicPr>
          <p:nvPr/>
        </p:nvPicPr>
        <p:blipFill rotWithShape="1">
          <a:blip r:embed="rId4"/>
          <a:srcRect l="29040" t="43660" r="55232" b="16136"/>
          <a:stretch/>
        </p:blipFill>
        <p:spPr>
          <a:xfrm>
            <a:off x="7708547" y="2044946"/>
            <a:ext cx="2568804" cy="3693553"/>
          </a:xfrm>
          <a:prstGeom prst="rect">
            <a:avLst/>
          </a:prstGeom>
        </p:spPr>
      </p:pic>
      <p:cxnSp>
        <p:nvCxnSpPr>
          <p:cNvPr id="18" name="Straight Arrow Connector 17">
            <a:extLst>
              <a:ext uri="{FF2B5EF4-FFF2-40B4-BE49-F238E27FC236}">
                <a16:creationId xmlns:a16="http://schemas.microsoft.com/office/drawing/2014/main" id="{D34901CA-79D0-451D-B819-4BE0AE6BBBC8}"/>
              </a:ext>
            </a:extLst>
          </p:cNvPr>
          <p:cNvCxnSpPr>
            <a:cxnSpLocks/>
          </p:cNvCxnSpPr>
          <p:nvPr/>
        </p:nvCxnSpPr>
        <p:spPr>
          <a:xfrm flipH="1">
            <a:off x="9262687" y="1593674"/>
            <a:ext cx="1172506" cy="9473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507C7F-C969-4CB1-86E1-2CBA76CAC9AB}"/>
              </a:ext>
            </a:extLst>
          </p:cNvPr>
          <p:cNvSpPr txBox="1"/>
          <p:nvPr/>
        </p:nvSpPr>
        <p:spPr>
          <a:xfrm>
            <a:off x="9522200" y="1231142"/>
            <a:ext cx="2345011" cy="369332"/>
          </a:xfrm>
          <a:prstGeom prst="rect">
            <a:avLst/>
          </a:prstGeom>
          <a:noFill/>
        </p:spPr>
        <p:txBody>
          <a:bodyPr wrap="square" rtlCol="0">
            <a:spAutoFit/>
          </a:bodyPr>
          <a:lstStyle/>
          <a:p>
            <a:r>
              <a:rPr lang="en-CA" dirty="0"/>
              <a:t>Data collection failure</a:t>
            </a:r>
          </a:p>
        </p:txBody>
      </p:sp>
      <p:sp>
        <p:nvSpPr>
          <p:cNvPr id="14" name="TextBox 13">
            <a:extLst>
              <a:ext uri="{FF2B5EF4-FFF2-40B4-BE49-F238E27FC236}">
                <a16:creationId xmlns:a16="http://schemas.microsoft.com/office/drawing/2014/main" id="{C1CD407B-ADFF-4B39-8E0C-6ADE0B0915CE}"/>
              </a:ext>
            </a:extLst>
          </p:cNvPr>
          <p:cNvSpPr txBox="1"/>
          <p:nvPr/>
        </p:nvSpPr>
        <p:spPr>
          <a:xfrm>
            <a:off x="9522201" y="910348"/>
            <a:ext cx="2345011" cy="369332"/>
          </a:xfrm>
          <a:prstGeom prst="rect">
            <a:avLst/>
          </a:prstGeom>
          <a:noFill/>
        </p:spPr>
        <p:txBody>
          <a:bodyPr wrap="square" rtlCol="0">
            <a:spAutoFit/>
          </a:bodyPr>
          <a:lstStyle/>
          <a:p>
            <a:r>
              <a:rPr lang="en-CA" dirty="0"/>
              <a:t>What happen here?</a:t>
            </a:r>
          </a:p>
        </p:txBody>
      </p:sp>
    </p:spTree>
    <p:extLst>
      <p:ext uri="{BB962C8B-B14F-4D97-AF65-F5344CB8AC3E}">
        <p14:creationId xmlns:p14="http://schemas.microsoft.com/office/powerpoint/2010/main" val="3525751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EDA methods ">
            <a:extLst>
              <a:ext uri="{FF2B5EF4-FFF2-40B4-BE49-F238E27FC236}">
                <a16:creationId xmlns:a16="http://schemas.microsoft.com/office/drawing/2014/main" id="{CB835340-EF38-4973-A51E-B7885F53C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704967"/>
            <a:ext cx="10498736" cy="57250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CECE954-FC0E-4731-8F58-086DCEA945F3}"/>
              </a:ext>
            </a:extLst>
          </p:cNvPr>
          <p:cNvSpPr/>
          <p:nvPr/>
        </p:nvSpPr>
        <p:spPr>
          <a:xfrm>
            <a:off x="4212210" y="6106894"/>
            <a:ext cx="4832808" cy="646331"/>
          </a:xfrm>
          <a:prstGeom prst="rect">
            <a:avLst/>
          </a:prstGeom>
        </p:spPr>
        <p:txBody>
          <a:bodyPr wrap="square">
            <a:spAutoFit/>
          </a:bodyPr>
          <a:lstStyle/>
          <a:p>
            <a:r>
              <a:rPr lang="en-CA" dirty="0">
                <a:hlinkClick r:id="rId3"/>
              </a:rPr>
              <a:t>http://www.jeannjoroge.com/significance-of-exploratory-data-anaysis/</a:t>
            </a:r>
            <a:endParaRPr lang="en-CA" dirty="0"/>
          </a:p>
        </p:txBody>
      </p:sp>
      <p:sp>
        <p:nvSpPr>
          <p:cNvPr id="5" name="Rectangle 4">
            <a:extLst>
              <a:ext uri="{FF2B5EF4-FFF2-40B4-BE49-F238E27FC236}">
                <a16:creationId xmlns:a16="http://schemas.microsoft.com/office/drawing/2014/main" id="{9C3A0F04-7B5D-481C-A09A-92FB60D20BBE}"/>
              </a:ext>
            </a:extLst>
          </p:cNvPr>
          <p:cNvSpPr/>
          <p:nvPr/>
        </p:nvSpPr>
        <p:spPr>
          <a:xfrm>
            <a:off x="651403" y="269571"/>
            <a:ext cx="6773333" cy="369332"/>
          </a:xfrm>
          <a:prstGeom prst="rect">
            <a:avLst/>
          </a:prstGeom>
        </p:spPr>
        <p:txBody>
          <a:bodyPr wrap="square">
            <a:spAutoFit/>
          </a:bodyPr>
          <a:lstStyle/>
          <a:p>
            <a:r>
              <a:rPr lang="en-CA" b="1" dirty="0">
                <a:solidFill>
                  <a:srgbClr val="333333"/>
                </a:solidFill>
                <a:latin typeface="Helvetica" panose="020B0604020202020204" pitchFamily="34" charset="0"/>
              </a:rPr>
              <a:t>Exploratory data analysis (EDA). John W. Tukey in 1977</a:t>
            </a:r>
            <a:endParaRPr lang="en-CA" b="1" dirty="0"/>
          </a:p>
        </p:txBody>
      </p:sp>
    </p:spTree>
    <p:extLst>
      <p:ext uri="{BB962C8B-B14F-4D97-AF65-F5344CB8AC3E}">
        <p14:creationId xmlns:p14="http://schemas.microsoft.com/office/powerpoint/2010/main" val="3340804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xy pair plots">
            <a:extLst>
              <a:ext uri="{FF2B5EF4-FFF2-40B4-BE49-F238E27FC236}">
                <a16:creationId xmlns:a16="http://schemas.microsoft.com/office/drawing/2014/main" id="{B816111D-923B-4AFE-8DA9-84B99A671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38" y="105304"/>
            <a:ext cx="6562725" cy="6562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F5FA7-3643-4402-B1A3-C3C02D38A7A6}"/>
              </a:ext>
            </a:extLst>
          </p:cNvPr>
          <p:cNvSpPr txBox="1"/>
          <p:nvPr/>
        </p:nvSpPr>
        <p:spPr>
          <a:xfrm>
            <a:off x="3399368" y="1265764"/>
            <a:ext cx="1159933" cy="523220"/>
          </a:xfrm>
          <a:prstGeom prst="rect">
            <a:avLst/>
          </a:prstGeom>
          <a:solidFill>
            <a:schemeClr val="bg1"/>
          </a:solidFill>
        </p:spPr>
        <p:txBody>
          <a:bodyPr wrap="square" rtlCol="0">
            <a:spAutoFit/>
          </a:bodyPr>
          <a:lstStyle/>
          <a:p>
            <a:pPr algn="ctr"/>
            <a:r>
              <a:rPr lang="en-CA" sz="1400" dirty="0"/>
              <a:t>Cell proliferation</a:t>
            </a:r>
          </a:p>
        </p:txBody>
      </p:sp>
      <p:sp>
        <p:nvSpPr>
          <p:cNvPr id="5" name="TextBox 4">
            <a:extLst>
              <a:ext uri="{FF2B5EF4-FFF2-40B4-BE49-F238E27FC236}">
                <a16:creationId xmlns:a16="http://schemas.microsoft.com/office/drawing/2014/main" id="{4C058853-1B87-43B5-A8B5-5B6CC6CCF981}"/>
              </a:ext>
            </a:extLst>
          </p:cNvPr>
          <p:cNvSpPr txBox="1"/>
          <p:nvPr/>
        </p:nvSpPr>
        <p:spPr>
          <a:xfrm>
            <a:off x="4800602" y="2544231"/>
            <a:ext cx="1159933" cy="523220"/>
          </a:xfrm>
          <a:prstGeom prst="rect">
            <a:avLst/>
          </a:prstGeom>
          <a:solidFill>
            <a:schemeClr val="bg1"/>
          </a:solidFill>
        </p:spPr>
        <p:txBody>
          <a:bodyPr wrap="square" rtlCol="0">
            <a:spAutoFit/>
          </a:bodyPr>
          <a:lstStyle/>
          <a:p>
            <a:pPr algn="ctr"/>
            <a:r>
              <a:rPr lang="en-CA" sz="1400" dirty="0"/>
              <a:t>Time in culture</a:t>
            </a:r>
          </a:p>
        </p:txBody>
      </p:sp>
      <p:sp>
        <p:nvSpPr>
          <p:cNvPr id="6" name="TextBox 5">
            <a:extLst>
              <a:ext uri="{FF2B5EF4-FFF2-40B4-BE49-F238E27FC236}">
                <a16:creationId xmlns:a16="http://schemas.microsoft.com/office/drawing/2014/main" id="{4159CCF2-F5B6-4866-9B74-025BBD020A25}"/>
              </a:ext>
            </a:extLst>
          </p:cNvPr>
          <p:cNvSpPr txBox="1"/>
          <p:nvPr/>
        </p:nvSpPr>
        <p:spPr>
          <a:xfrm>
            <a:off x="6218771" y="4008960"/>
            <a:ext cx="1159933" cy="307777"/>
          </a:xfrm>
          <a:prstGeom prst="rect">
            <a:avLst/>
          </a:prstGeom>
          <a:solidFill>
            <a:schemeClr val="bg1"/>
          </a:solidFill>
        </p:spPr>
        <p:txBody>
          <a:bodyPr wrap="square" rtlCol="0">
            <a:spAutoFit/>
          </a:bodyPr>
          <a:lstStyle/>
          <a:p>
            <a:pPr algn="ctr"/>
            <a:r>
              <a:rPr lang="en-CA" sz="1400" dirty="0"/>
              <a:t>Cell size</a:t>
            </a:r>
          </a:p>
        </p:txBody>
      </p:sp>
      <p:sp>
        <p:nvSpPr>
          <p:cNvPr id="7" name="TextBox 6">
            <a:extLst>
              <a:ext uri="{FF2B5EF4-FFF2-40B4-BE49-F238E27FC236}">
                <a16:creationId xmlns:a16="http://schemas.microsoft.com/office/drawing/2014/main" id="{267744E1-0DD1-445A-89FF-044DE6B15234}"/>
              </a:ext>
            </a:extLst>
          </p:cNvPr>
          <p:cNvSpPr txBox="1"/>
          <p:nvPr/>
        </p:nvSpPr>
        <p:spPr>
          <a:xfrm>
            <a:off x="7636935" y="5245097"/>
            <a:ext cx="1159933" cy="523220"/>
          </a:xfrm>
          <a:prstGeom prst="rect">
            <a:avLst/>
          </a:prstGeom>
          <a:solidFill>
            <a:schemeClr val="bg1"/>
          </a:solidFill>
        </p:spPr>
        <p:txBody>
          <a:bodyPr wrap="square" rtlCol="0">
            <a:spAutoFit/>
          </a:bodyPr>
          <a:lstStyle/>
          <a:p>
            <a:pPr algn="ctr"/>
            <a:r>
              <a:rPr lang="en-CA" sz="1400" dirty="0"/>
              <a:t>Cell granularity</a:t>
            </a:r>
          </a:p>
        </p:txBody>
      </p:sp>
    </p:spTree>
    <p:extLst>
      <p:ext uri="{BB962C8B-B14F-4D97-AF65-F5344CB8AC3E}">
        <p14:creationId xmlns:p14="http://schemas.microsoft.com/office/powerpoint/2010/main" val="2908885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xy pair plots">
            <a:extLst>
              <a:ext uri="{FF2B5EF4-FFF2-40B4-BE49-F238E27FC236}">
                <a16:creationId xmlns:a16="http://schemas.microsoft.com/office/drawing/2014/main" id="{88FB4EEC-FC46-4314-9FA0-6A95C3901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838" y="0"/>
            <a:ext cx="7680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86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E61880-E672-4554-977A-314540B2BCE1}"/>
              </a:ext>
            </a:extLst>
          </p:cNvPr>
          <p:cNvSpPr txBox="1">
            <a:spLocks/>
          </p:cNvSpPr>
          <p:nvPr/>
        </p:nvSpPr>
        <p:spPr>
          <a:xfrm>
            <a:off x="2163233" y="2167995"/>
            <a:ext cx="7865533" cy="25220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CA" sz="5400" b="1" dirty="0">
                <a:solidFill>
                  <a:srgbClr val="FF0000"/>
                </a:solidFill>
              </a:rPr>
              <a:t>EDA is never inferential!</a:t>
            </a:r>
          </a:p>
        </p:txBody>
      </p:sp>
    </p:spTree>
    <p:extLst>
      <p:ext uri="{BB962C8B-B14F-4D97-AF65-F5344CB8AC3E}">
        <p14:creationId xmlns:p14="http://schemas.microsoft.com/office/powerpoint/2010/main" val="261682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AB26B2-3093-44E6-8EBC-01F5A8564479}"/>
              </a:ext>
            </a:extLst>
          </p:cNvPr>
          <p:cNvSpPr txBox="1">
            <a:spLocks/>
          </p:cNvSpPr>
          <p:nvPr/>
        </p:nvSpPr>
        <p:spPr>
          <a:xfrm>
            <a:off x="3860800" y="2591330"/>
            <a:ext cx="5706359" cy="1002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800" dirty="0"/>
              <a:t>Diagnostic plots</a:t>
            </a:r>
          </a:p>
        </p:txBody>
      </p:sp>
    </p:spTree>
    <p:extLst>
      <p:ext uri="{BB962C8B-B14F-4D97-AF65-F5344CB8AC3E}">
        <p14:creationId xmlns:p14="http://schemas.microsoft.com/office/powerpoint/2010/main" val="3675169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anscombe quartet">
            <a:extLst>
              <a:ext uri="{FF2B5EF4-FFF2-40B4-BE49-F238E27FC236}">
                <a16:creationId xmlns:a16="http://schemas.microsoft.com/office/drawing/2014/main" id="{AA5A168E-5D1B-40A9-B1FF-09542C487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37" y="1110191"/>
            <a:ext cx="7214438" cy="52477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EFDF9B-1625-4A42-B6E1-F4E0E9B142CC}"/>
              </a:ext>
            </a:extLst>
          </p:cNvPr>
          <p:cNvSpPr txBox="1"/>
          <p:nvPr/>
        </p:nvSpPr>
        <p:spPr>
          <a:xfrm>
            <a:off x="8263466" y="2533735"/>
            <a:ext cx="2946400" cy="1200329"/>
          </a:xfrm>
          <a:prstGeom prst="rect">
            <a:avLst/>
          </a:prstGeom>
          <a:noFill/>
        </p:spPr>
        <p:txBody>
          <a:bodyPr wrap="square" rtlCol="0">
            <a:spAutoFit/>
          </a:bodyPr>
          <a:lstStyle/>
          <a:p>
            <a:r>
              <a:rPr lang="en-CA" dirty="0"/>
              <a:t>“Graphs are essential to good statistical analysis” </a:t>
            </a:r>
          </a:p>
          <a:p>
            <a:endParaRPr lang="en-CA" dirty="0"/>
          </a:p>
          <a:p>
            <a:pPr algn="r"/>
            <a:r>
              <a:rPr lang="en-CA" dirty="0"/>
              <a:t>Francis Anscombe, 1973</a:t>
            </a:r>
          </a:p>
        </p:txBody>
      </p:sp>
      <p:sp>
        <p:nvSpPr>
          <p:cNvPr id="6" name="TextBox 5">
            <a:extLst>
              <a:ext uri="{FF2B5EF4-FFF2-40B4-BE49-F238E27FC236}">
                <a16:creationId xmlns:a16="http://schemas.microsoft.com/office/drawing/2014/main" id="{2EBF23F7-2F94-4228-8D61-0A6423AFAD10}"/>
              </a:ext>
            </a:extLst>
          </p:cNvPr>
          <p:cNvSpPr txBox="1"/>
          <p:nvPr/>
        </p:nvSpPr>
        <p:spPr>
          <a:xfrm>
            <a:off x="703974" y="740859"/>
            <a:ext cx="3026833" cy="369332"/>
          </a:xfrm>
          <a:prstGeom prst="rect">
            <a:avLst/>
          </a:prstGeom>
          <a:noFill/>
        </p:spPr>
        <p:txBody>
          <a:bodyPr wrap="square" rtlCol="0">
            <a:spAutoFit/>
          </a:bodyPr>
          <a:lstStyle/>
          <a:p>
            <a:r>
              <a:rPr lang="en-CA" dirty="0"/>
              <a:t>Anscombe’s quartet</a:t>
            </a:r>
          </a:p>
        </p:txBody>
      </p:sp>
    </p:spTree>
    <p:extLst>
      <p:ext uri="{BB962C8B-B14F-4D97-AF65-F5344CB8AC3E}">
        <p14:creationId xmlns:p14="http://schemas.microsoft.com/office/powerpoint/2010/main" val="4117617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BC4235-C512-4477-91CC-B03CF736BD16}"/>
              </a:ext>
            </a:extLst>
          </p:cNvPr>
          <p:cNvSpPr txBox="1"/>
          <p:nvPr/>
        </p:nvSpPr>
        <p:spPr>
          <a:xfrm flipH="1">
            <a:off x="11026985" y="127000"/>
            <a:ext cx="1012615" cy="369332"/>
          </a:xfrm>
          <a:prstGeom prst="rect">
            <a:avLst/>
          </a:prstGeom>
          <a:noFill/>
        </p:spPr>
        <p:txBody>
          <a:bodyPr wrap="square" rtlCol="0">
            <a:spAutoFit/>
          </a:bodyPr>
          <a:lstStyle/>
          <a:p>
            <a:r>
              <a:rPr lang="en-CA" dirty="0"/>
              <a:t>DataViz</a:t>
            </a:r>
          </a:p>
        </p:txBody>
      </p:sp>
      <p:sp>
        <p:nvSpPr>
          <p:cNvPr id="9" name="Title 1">
            <a:extLst>
              <a:ext uri="{FF2B5EF4-FFF2-40B4-BE49-F238E27FC236}">
                <a16:creationId xmlns:a16="http://schemas.microsoft.com/office/drawing/2014/main" id="{367D8939-F810-461F-BD2F-A812A548C07D}"/>
              </a:ext>
            </a:extLst>
          </p:cNvPr>
          <p:cNvSpPr txBox="1">
            <a:spLocks/>
          </p:cNvSpPr>
          <p:nvPr/>
        </p:nvSpPr>
        <p:spPr>
          <a:xfrm>
            <a:off x="152400" y="361415"/>
            <a:ext cx="5706359" cy="10027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800"/>
              <a:t>Diagnostic plots</a:t>
            </a:r>
            <a:endParaRPr lang="en-CA" sz="4800" dirty="0"/>
          </a:p>
        </p:txBody>
      </p:sp>
      <p:pic>
        <p:nvPicPr>
          <p:cNvPr id="2" name="Picture 1">
            <a:extLst>
              <a:ext uri="{FF2B5EF4-FFF2-40B4-BE49-F238E27FC236}">
                <a16:creationId xmlns:a16="http://schemas.microsoft.com/office/drawing/2014/main" id="{D397B18F-3C35-4216-92C1-464CC75038C2}"/>
              </a:ext>
            </a:extLst>
          </p:cNvPr>
          <p:cNvPicPr>
            <a:picLocks noChangeAspect="1"/>
          </p:cNvPicPr>
          <p:nvPr/>
        </p:nvPicPr>
        <p:blipFill rotWithShape="1">
          <a:blip r:embed="rId2"/>
          <a:srcRect l="20417" t="23951" r="51180" b="55926"/>
          <a:stretch/>
        </p:blipFill>
        <p:spPr>
          <a:xfrm>
            <a:off x="5858759" y="182888"/>
            <a:ext cx="4301067" cy="1714117"/>
          </a:xfrm>
          <a:prstGeom prst="rect">
            <a:avLst/>
          </a:prstGeom>
        </p:spPr>
      </p:pic>
      <p:pic>
        <p:nvPicPr>
          <p:cNvPr id="3" name="Picture 2">
            <a:extLst>
              <a:ext uri="{FF2B5EF4-FFF2-40B4-BE49-F238E27FC236}">
                <a16:creationId xmlns:a16="http://schemas.microsoft.com/office/drawing/2014/main" id="{AF557B85-9E3D-4B28-93FE-027C449A525E}"/>
              </a:ext>
            </a:extLst>
          </p:cNvPr>
          <p:cNvPicPr>
            <a:picLocks noChangeAspect="1"/>
          </p:cNvPicPr>
          <p:nvPr/>
        </p:nvPicPr>
        <p:blipFill rotWithShape="1">
          <a:blip r:embed="rId3"/>
          <a:srcRect l="6944" t="18272" r="50000" b="22099"/>
          <a:stretch/>
        </p:blipFill>
        <p:spPr>
          <a:xfrm>
            <a:off x="5040964" y="1899503"/>
            <a:ext cx="6201921" cy="4831497"/>
          </a:xfrm>
          <a:prstGeom prst="rect">
            <a:avLst/>
          </a:prstGeom>
        </p:spPr>
      </p:pic>
      <p:sp>
        <p:nvSpPr>
          <p:cNvPr id="6" name="TextBox 5">
            <a:extLst>
              <a:ext uri="{FF2B5EF4-FFF2-40B4-BE49-F238E27FC236}">
                <a16:creationId xmlns:a16="http://schemas.microsoft.com/office/drawing/2014/main" id="{24DED9A4-E811-4068-8CEA-F0D1C38032E8}"/>
              </a:ext>
            </a:extLst>
          </p:cNvPr>
          <p:cNvSpPr txBox="1"/>
          <p:nvPr/>
        </p:nvSpPr>
        <p:spPr>
          <a:xfrm>
            <a:off x="781314" y="2666999"/>
            <a:ext cx="3468001" cy="369332"/>
          </a:xfrm>
          <a:prstGeom prst="rect">
            <a:avLst/>
          </a:prstGeom>
          <a:noFill/>
        </p:spPr>
        <p:txBody>
          <a:bodyPr wrap="none" rtlCol="0">
            <a:spAutoFit/>
          </a:bodyPr>
          <a:lstStyle/>
          <a:p>
            <a:r>
              <a:rPr lang="en-CA" b="1" dirty="0"/>
              <a:t>Assumptions of a linear regression</a:t>
            </a:r>
          </a:p>
        </p:txBody>
      </p:sp>
      <p:sp>
        <p:nvSpPr>
          <p:cNvPr id="10" name="TextBox 9">
            <a:extLst>
              <a:ext uri="{FF2B5EF4-FFF2-40B4-BE49-F238E27FC236}">
                <a16:creationId xmlns:a16="http://schemas.microsoft.com/office/drawing/2014/main" id="{2F44B18E-F932-4D27-8301-B1BF53959E8D}"/>
              </a:ext>
            </a:extLst>
          </p:cNvPr>
          <p:cNvSpPr txBox="1"/>
          <p:nvPr/>
        </p:nvSpPr>
        <p:spPr>
          <a:xfrm>
            <a:off x="269925" y="3086099"/>
            <a:ext cx="4522208" cy="2230739"/>
          </a:xfrm>
          <a:prstGeom prst="rect">
            <a:avLst/>
          </a:prstGeom>
          <a:noFill/>
        </p:spPr>
        <p:txBody>
          <a:bodyPr wrap="square" rtlCol="0">
            <a:spAutoFit/>
          </a:bodyPr>
          <a:lstStyle/>
          <a:p>
            <a:pPr algn="ctr">
              <a:lnSpc>
                <a:spcPct val="200000"/>
              </a:lnSpc>
            </a:pPr>
            <a:r>
              <a:rPr lang="en-CA" dirty="0"/>
              <a:t>The real association between vars. is linear</a:t>
            </a:r>
          </a:p>
          <a:p>
            <a:pPr algn="ctr">
              <a:lnSpc>
                <a:spcPct val="200000"/>
              </a:lnSpc>
            </a:pPr>
            <a:r>
              <a:rPr lang="en-CA" dirty="0"/>
              <a:t>The residuals (errors) are normally distributed</a:t>
            </a:r>
          </a:p>
          <a:p>
            <a:pPr algn="ctr">
              <a:lnSpc>
                <a:spcPct val="200000"/>
              </a:lnSpc>
            </a:pPr>
            <a:r>
              <a:rPr lang="en-CA" dirty="0"/>
              <a:t>Homoscedasticity (equal variance)</a:t>
            </a:r>
          </a:p>
          <a:p>
            <a:pPr algn="ctr">
              <a:lnSpc>
                <a:spcPct val="200000"/>
              </a:lnSpc>
            </a:pPr>
            <a:r>
              <a:rPr lang="en-CA" dirty="0"/>
              <a:t>Independence of observations</a:t>
            </a:r>
          </a:p>
        </p:txBody>
      </p:sp>
    </p:spTree>
    <p:extLst>
      <p:ext uri="{BB962C8B-B14F-4D97-AF65-F5344CB8AC3E}">
        <p14:creationId xmlns:p14="http://schemas.microsoft.com/office/powerpoint/2010/main" val="1428527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CEBEA3-8379-48AC-9C1A-749C634A8670}"/>
              </a:ext>
            </a:extLst>
          </p:cNvPr>
          <p:cNvSpPr/>
          <p:nvPr/>
        </p:nvSpPr>
        <p:spPr>
          <a:xfrm>
            <a:off x="2331243" y="714853"/>
            <a:ext cx="7673447" cy="754694"/>
          </a:xfrm>
          <a:prstGeom prst="rect">
            <a:avLst/>
          </a:prstGeom>
        </p:spPr>
        <p:txBody>
          <a:bodyPr wrap="none">
            <a:spAutoFit/>
          </a:bodyPr>
          <a:lstStyle/>
          <a:p>
            <a:pPr lvl="1">
              <a:lnSpc>
                <a:spcPct val="150000"/>
              </a:lnSpc>
            </a:pPr>
            <a:r>
              <a:rPr lang="en-CA" sz="3200" b="1" dirty="0"/>
              <a:t>3.	A recipe for reporting data effectively</a:t>
            </a:r>
          </a:p>
        </p:txBody>
      </p:sp>
      <p:pic>
        <p:nvPicPr>
          <p:cNvPr id="3" name="Picture 8">
            <a:extLst>
              <a:ext uri="{FF2B5EF4-FFF2-40B4-BE49-F238E27FC236}">
                <a16:creationId xmlns:a16="http://schemas.microsoft.com/office/drawing/2014/main" id="{B770FEE1-3219-400F-93C8-C2924B7598B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375007" y="3360585"/>
            <a:ext cx="7541949" cy="11638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63250BDE-4566-4F11-91D1-BA68EB5945A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44481" y="2788835"/>
            <a:ext cx="4088747" cy="5140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0463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2" name="TextBox 1">
            <a:extLst>
              <a:ext uri="{FF2B5EF4-FFF2-40B4-BE49-F238E27FC236}">
                <a16:creationId xmlns:a16="http://schemas.microsoft.com/office/drawing/2014/main" id="{5F9934B1-1A47-4841-B2A2-8BC0667BBA08}"/>
              </a:ext>
            </a:extLst>
          </p:cNvPr>
          <p:cNvSpPr txBox="1"/>
          <p:nvPr/>
        </p:nvSpPr>
        <p:spPr>
          <a:xfrm>
            <a:off x="2698891" y="1488463"/>
            <a:ext cx="6695807" cy="369332"/>
          </a:xfrm>
          <a:prstGeom prst="rect">
            <a:avLst/>
          </a:prstGeom>
          <a:noFill/>
        </p:spPr>
        <p:txBody>
          <a:bodyPr wrap="none" rtlCol="0">
            <a:spAutoFit/>
          </a:bodyPr>
          <a:lstStyle/>
          <a:p>
            <a:r>
              <a:rPr lang="en-CA" dirty="0"/>
              <a:t>“there is no statistical tool that is as powerful as a well-chosen graph”</a:t>
            </a:r>
          </a:p>
        </p:txBody>
      </p:sp>
      <p:sp>
        <p:nvSpPr>
          <p:cNvPr id="3" name="TextBox 2">
            <a:extLst>
              <a:ext uri="{FF2B5EF4-FFF2-40B4-BE49-F238E27FC236}">
                <a16:creationId xmlns:a16="http://schemas.microsoft.com/office/drawing/2014/main" id="{E28C3295-9CEE-4CA2-ADE2-E8C70294C609}"/>
              </a:ext>
            </a:extLst>
          </p:cNvPr>
          <p:cNvSpPr txBox="1"/>
          <p:nvPr/>
        </p:nvSpPr>
        <p:spPr>
          <a:xfrm>
            <a:off x="6433604" y="1857795"/>
            <a:ext cx="3604128" cy="307777"/>
          </a:xfrm>
          <a:prstGeom prst="rect">
            <a:avLst/>
          </a:prstGeom>
          <a:noFill/>
        </p:spPr>
        <p:txBody>
          <a:bodyPr wrap="none" rtlCol="0">
            <a:spAutoFit/>
          </a:bodyPr>
          <a:lstStyle/>
          <a:p>
            <a:r>
              <a:rPr lang="en-CA" sz="1400" dirty="0"/>
              <a:t>Chambers, Cleveland, Kleiner and Tukey (1983)</a:t>
            </a:r>
          </a:p>
        </p:txBody>
      </p:sp>
    </p:spTree>
    <p:extLst>
      <p:ext uri="{BB962C8B-B14F-4D97-AF65-F5344CB8AC3E}">
        <p14:creationId xmlns:p14="http://schemas.microsoft.com/office/powerpoint/2010/main" val="2695422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CEBEA3-8379-48AC-9C1A-749C634A8670}"/>
              </a:ext>
            </a:extLst>
          </p:cNvPr>
          <p:cNvSpPr/>
          <p:nvPr/>
        </p:nvSpPr>
        <p:spPr>
          <a:xfrm>
            <a:off x="2331243" y="714853"/>
            <a:ext cx="7673447" cy="754694"/>
          </a:xfrm>
          <a:prstGeom prst="rect">
            <a:avLst/>
          </a:prstGeom>
        </p:spPr>
        <p:txBody>
          <a:bodyPr wrap="none">
            <a:spAutoFit/>
          </a:bodyPr>
          <a:lstStyle/>
          <a:p>
            <a:pPr lvl="1">
              <a:lnSpc>
                <a:spcPct val="150000"/>
              </a:lnSpc>
            </a:pPr>
            <a:r>
              <a:rPr lang="en-CA" sz="3200" b="1" dirty="0"/>
              <a:t>3.	A recipe for reporting data effectively</a:t>
            </a:r>
          </a:p>
        </p:txBody>
      </p:sp>
      <p:sp>
        <p:nvSpPr>
          <p:cNvPr id="2" name="Rectangle 1">
            <a:extLst>
              <a:ext uri="{FF2B5EF4-FFF2-40B4-BE49-F238E27FC236}">
                <a16:creationId xmlns:a16="http://schemas.microsoft.com/office/drawing/2014/main" id="{E61C04CA-53FF-46D5-85F8-8A3F70F05B49}"/>
              </a:ext>
            </a:extLst>
          </p:cNvPr>
          <p:cNvSpPr/>
          <p:nvPr/>
        </p:nvSpPr>
        <p:spPr>
          <a:xfrm>
            <a:off x="5746094" y="4102664"/>
            <a:ext cx="6096000" cy="646331"/>
          </a:xfrm>
          <a:prstGeom prst="rect">
            <a:avLst/>
          </a:prstGeom>
        </p:spPr>
        <p:txBody>
          <a:bodyPr>
            <a:spAutoFit/>
          </a:bodyPr>
          <a:lstStyle/>
          <a:p>
            <a:r>
              <a:rPr lang="en-CA" dirty="0">
                <a:hlinkClick r:id="rId2"/>
              </a:rPr>
              <a:t>http://blogs.nature.com/methagora/2013/07/data-visualization-points-of-view.html</a:t>
            </a:r>
            <a:endParaRPr lang="en-CA" dirty="0"/>
          </a:p>
        </p:txBody>
      </p:sp>
      <p:pic>
        <p:nvPicPr>
          <p:cNvPr id="6" name="Picture 5">
            <a:extLst>
              <a:ext uri="{FF2B5EF4-FFF2-40B4-BE49-F238E27FC236}">
                <a16:creationId xmlns:a16="http://schemas.microsoft.com/office/drawing/2014/main" id="{00E99E16-0637-4964-80AF-AF6AB643C069}"/>
              </a:ext>
            </a:extLst>
          </p:cNvPr>
          <p:cNvPicPr>
            <a:picLocks noChangeAspect="1"/>
          </p:cNvPicPr>
          <p:nvPr/>
        </p:nvPicPr>
        <p:blipFill rotWithShape="1">
          <a:blip r:embed="rId3"/>
          <a:srcRect l="11973" t="48632" r="59574" b="41054"/>
          <a:stretch/>
        </p:blipFill>
        <p:spPr>
          <a:xfrm>
            <a:off x="1234236" y="2400601"/>
            <a:ext cx="9984614" cy="1357248"/>
          </a:xfrm>
          <a:prstGeom prst="rect">
            <a:avLst/>
          </a:prstGeom>
        </p:spPr>
      </p:pic>
    </p:spTree>
    <p:extLst>
      <p:ext uri="{BB962C8B-B14F-4D97-AF65-F5344CB8AC3E}">
        <p14:creationId xmlns:p14="http://schemas.microsoft.com/office/powerpoint/2010/main" val="3711233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19C4F-637F-4ADA-BAE5-242164EC9C73}"/>
              </a:ext>
            </a:extLst>
          </p:cNvPr>
          <p:cNvSpPr/>
          <p:nvPr/>
        </p:nvSpPr>
        <p:spPr>
          <a:xfrm>
            <a:off x="2028598" y="321153"/>
            <a:ext cx="7673447" cy="754694"/>
          </a:xfrm>
          <a:prstGeom prst="rect">
            <a:avLst/>
          </a:prstGeom>
        </p:spPr>
        <p:txBody>
          <a:bodyPr wrap="none">
            <a:spAutoFit/>
          </a:bodyPr>
          <a:lstStyle/>
          <a:p>
            <a:pPr lvl="1">
              <a:lnSpc>
                <a:spcPct val="150000"/>
              </a:lnSpc>
            </a:pPr>
            <a:r>
              <a:rPr lang="en-CA" sz="3200" b="1" dirty="0"/>
              <a:t>3.	A recipe for reporting data effectively</a:t>
            </a:r>
          </a:p>
        </p:txBody>
      </p:sp>
      <p:sp>
        <p:nvSpPr>
          <p:cNvPr id="3" name="TextBox 2">
            <a:extLst>
              <a:ext uri="{FF2B5EF4-FFF2-40B4-BE49-F238E27FC236}">
                <a16:creationId xmlns:a16="http://schemas.microsoft.com/office/drawing/2014/main" id="{C7CBC6CD-FA88-44B3-9D6C-3F98968AC5F8}"/>
              </a:ext>
            </a:extLst>
          </p:cNvPr>
          <p:cNvSpPr txBox="1"/>
          <p:nvPr/>
        </p:nvSpPr>
        <p:spPr>
          <a:xfrm>
            <a:off x="600113" y="1515792"/>
            <a:ext cx="10685954" cy="5021055"/>
          </a:xfrm>
          <a:prstGeom prst="rect">
            <a:avLst/>
          </a:prstGeom>
          <a:noFill/>
        </p:spPr>
        <p:txBody>
          <a:bodyPr wrap="square" rtlCol="0">
            <a:spAutoFit/>
          </a:bodyPr>
          <a:lstStyle/>
          <a:p>
            <a:pPr lvl="1">
              <a:lnSpc>
                <a:spcPct val="150000"/>
              </a:lnSpc>
            </a:pPr>
            <a:r>
              <a:rPr lang="en-CA" sz="2400" b="1" dirty="0"/>
              <a:t>Choose the right tool: </a:t>
            </a:r>
            <a:r>
              <a:rPr lang="en-CA" sz="2400" dirty="0"/>
              <a:t>each data might have a graph type that best represents your message. Be thoughtful about what your visualization is telling</a:t>
            </a:r>
            <a:endParaRPr lang="en-CA" sz="2400" b="1" dirty="0"/>
          </a:p>
          <a:p>
            <a:pPr lvl="1">
              <a:lnSpc>
                <a:spcPct val="150000"/>
              </a:lnSpc>
            </a:pPr>
            <a:r>
              <a:rPr lang="en-CA" sz="2400" b="1" dirty="0">
                <a:solidFill>
                  <a:schemeClr val="bg2">
                    <a:lumMod val="90000"/>
                  </a:schemeClr>
                </a:solidFill>
              </a:rPr>
              <a:t>Proportionality: </a:t>
            </a:r>
            <a:r>
              <a:rPr lang="en-CA" sz="2400" dirty="0">
                <a:solidFill>
                  <a:schemeClr val="bg2">
                    <a:lumMod val="90000"/>
                  </a:schemeClr>
                </a:solidFill>
              </a:rPr>
              <a:t>graphical elements should reflect the underline relationship of data</a:t>
            </a:r>
          </a:p>
          <a:p>
            <a:pPr lvl="1">
              <a:lnSpc>
                <a:spcPct val="150000"/>
              </a:lnSpc>
            </a:pPr>
            <a:r>
              <a:rPr lang="en-CA" sz="2400" b="1" dirty="0">
                <a:solidFill>
                  <a:schemeClr val="bg2">
                    <a:lumMod val="90000"/>
                  </a:schemeClr>
                </a:solidFill>
              </a:rPr>
              <a:t>Perspective:</a:t>
            </a:r>
            <a:r>
              <a:rPr lang="en-CA" sz="2400" dirty="0">
                <a:solidFill>
                  <a:schemeClr val="bg2">
                    <a:lumMod val="90000"/>
                  </a:schemeClr>
                </a:solidFill>
              </a:rPr>
              <a:t> graphs should allow for correct interpretation of the data</a:t>
            </a:r>
          </a:p>
          <a:p>
            <a:pPr lvl="1">
              <a:lnSpc>
                <a:spcPct val="150000"/>
              </a:lnSpc>
            </a:pPr>
            <a:r>
              <a:rPr lang="en-CA" sz="2400" b="1" dirty="0">
                <a:solidFill>
                  <a:schemeClr val="bg2">
                    <a:lumMod val="90000"/>
                  </a:schemeClr>
                </a:solidFill>
              </a:rPr>
              <a:t>Clarity: </a:t>
            </a:r>
            <a:r>
              <a:rPr lang="en-CA" sz="2400" dirty="0">
                <a:solidFill>
                  <a:schemeClr val="bg2">
                    <a:lumMod val="90000"/>
                  </a:schemeClr>
                </a:solidFill>
              </a:rPr>
              <a:t>use the minimal number of graphical elements to communicate the data</a:t>
            </a:r>
          </a:p>
          <a:p>
            <a:pPr lvl="1">
              <a:lnSpc>
                <a:spcPct val="150000"/>
              </a:lnSpc>
            </a:pPr>
            <a:r>
              <a:rPr lang="en-CA" sz="2400" b="1" dirty="0">
                <a:solidFill>
                  <a:schemeClr val="bg2">
                    <a:lumMod val="90000"/>
                  </a:schemeClr>
                </a:solidFill>
              </a:rPr>
              <a:t>Consistency: </a:t>
            </a:r>
            <a:r>
              <a:rPr lang="en-CA" sz="2400" dirty="0">
                <a:solidFill>
                  <a:schemeClr val="bg2">
                    <a:lumMod val="90000"/>
                  </a:schemeClr>
                </a:solidFill>
              </a:rPr>
              <a:t>use same visual components across graphs</a:t>
            </a:r>
          </a:p>
          <a:p>
            <a:pPr lvl="1">
              <a:lnSpc>
                <a:spcPct val="150000"/>
              </a:lnSpc>
            </a:pPr>
            <a:r>
              <a:rPr lang="en-CA" sz="2400" b="1" dirty="0">
                <a:solidFill>
                  <a:schemeClr val="bg2">
                    <a:lumMod val="90000"/>
                  </a:schemeClr>
                </a:solidFill>
              </a:rPr>
              <a:t>Speak to your audience:</a:t>
            </a:r>
            <a:r>
              <a:rPr lang="en-CA" sz="2400" dirty="0">
                <a:solidFill>
                  <a:schemeClr val="bg2">
                    <a:lumMod val="90000"/>
                  </a:schemeClr>
                </a:solidFill>
              </a:rPr>
              <a:t> e.g. avoid color schema difficult for color-blindness, use standards</a:t>
            </a:r>
            <a:endParaRPr lang="en-CA" sz="2400" b="1" dirty="0">
              <a:solidFill>
                <a:schemeClr val="bg2">
                  <a:lumMod val="90000"/>
                </a:schemeClr>
              </a:solidFill>
            </a:endParaRPr>
          </a:p>
        </p:txBody>
      </p:sp>
    </p:spTree>
    <p:extLst>
      <p:ext uri="{BB962C8B-B14F-4D97-AF65-F5344CB8AC3E}">
        <p14:creationId xmlns:p14="http://schemas.microsoft.com/office/powerpoint/2010/main" val="3900200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3EB77-8795-4CA1-AD09-A2CC8261EB52}"/>
              </a:ext>
            </a:extLst>
          </p:cNvPr>
          <p:cNvPicPr>
            <a:picLocks noChangeAspect="1"/>
          </p:cNvPicPr>
          <p:nvPr/>
        </p:nvPicPr>
        <p:blipFill rotWithShape="1">
          <a:blip r:embed="rId2"/>
          <a:srcRect l="20374" t="22269" r="51482" b="54020"/>
          <a:stretch/>
        </p:blipFill>
        <p:spPr>
          <a:xfrm>
            <a:off x="1900653" y="318109"/>
            <a:ext cx="4483053" cy="2124524"/>
          </a:xfrm>
          <a:prstGeom prst="rect">
            <a:avLst/>
          </a:prstGeom>
        </p:spPr>
      </p:pic>
      <p:pic>
        <p:nvPicPr>
          <p:cNvPr id="5" name="Picture 4">
            <a:extLst>
              <a:ext uri="{FF2B5EF4-FFF2-40B4-BE49-F238E27FC236}">
                <a16:creationId xmlns:a16="http://schemas.microsoft.com/office/drawing/2014/main" id="{3BE9DEA5-3D53-490D-AEF5-A39BC53DB235}"/>
              </a:ext>
            </a:extLst>
          </p:cNvPr>
          <p:cNvPicPr>
            <a:picLocks noChangeAspect="1"/>
          </p:cNvPicPr>
          <p:nvPr/>
        </p:nvPicPr>
        <p:blipFill rotWithShape="1">
          <a:blip r:embed="rId3"/>
          <a:srcRect l="61508" t="50000" r="1495" b="1512"/>
          <a:stretch/>
        </p:blipFill>
        <p:spPr>
          <a:xfrm>
            <a:off x="1834296" y="2883510"/>
            <a:ext cx="4510725" cy="3325305"/>
          </a:xfrm>
          <a:prstGeom prst="rect">
            <a:avLst/>
          </a:prstGeom>
        </p:spPr>
      </p:pic>
    </p:spTree>
    <p:extLst>
      <p:ext uri="{BB962C8B-B14F-4D97-AF65-F5344CB8AC3E}">
        <p14:creationId xmlns:p14="http://schemas.microsoft.com/office/powerpoint/2010/main" val="3024187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3EB77-8795-4CA1-AD09-A2CC8261EB52}"/>
              </a:ext>
            </a:extLst>
          </p:cNvPr>
          <p:cNvPicPr>
            <a:picLocks noChangeAspect="1"/>
          </p:cNvPicPr>
          <p:nvPr/>
        </p:nvPicPr>
        <p:blipFill rotWithShape="1">
          <a:blip r:embed="rId2"/>
          <a:srcRect l="20374" t="22269" r="51482" b="54020"/>
          <a:stretch/>
        </p:blipFill>
        <p:spPr>
          <a:xfrm>
            <a:off x="1900653" y="318109"/>
            <a:ext cx="4483053" cy="2124524"/>
          </a:xfrm>
          <a:prstGeom prst="rect">
            <a:avLst/>
          </a:prstGeom>
        </p:spPr>
      </p:pic>
      <p:pic>
        <p:nvPicPr>
          <p:cNvPr id="5" name="Picture 4">
            <a:extLst>
              <a:ext uri="{FF2B5EF4-FFF2-40B4-BE49-F238E27FC236}">
                <a16:creationId xmlns:a16="http://schemas.microsoft.com/office/drawing/2014/main" id="{3BE9DEA5-3D53-490D-AEF5-A39BC53DB235}"/>
              </a:ext>
            </a:extLst>
          </p:cNvPr>
          <p:cNvPicPr>
            <a:picLocks noChangeAspect="1"/>
          </p:cNvPicPr>
          <p:nvPr/>
        </p:nvPicPr>
        <p:blipFill rotWithShape="1">
          <a:blip r:embed="rId3"/>
          <a:srcRect l="61508" t="50000" r="1495" b="1512"/>
          <a:stretch/>
        </p:blipFill>
        <p:spPr>
          <a:xfrm>
            <a:off x="1834296" y="2883510"/>
            <a:ext cx="4510725" cy="3325305"/>
          </a:xfrm>
          <a:prstGeom prst="rect">
            <a:avLst/>
          </a:prstGeom>
        </p:spPr>
      </p:pic>
      <p:pic>
        <p:nvPicPr>
          <p:cNvPr id="7" name="Picture 6">
            <a:extLst>
              <a:ext uri="{FF2B5EF4-FFF2-40B4-BE49-F238E27FC236}">
                <a16:creationId xmlns:a16="http://schemas.microsoft.com/office/drawing/2014/main" id="{D34591BA-05A6-4332-BB40-2380F97E97CB}"/>
              </a:ext>
            </a:extLst>
          </p:cNvPr>
          <p:cNvPicPr>
            <a:picLocks noChangeAspect="1"/>
          </p:cNvPicPr>
          <p:nvPr/>
        </p:nvPicPr>
        <p:blipFill rotWithShape="1">
          <a:blip r:embed="rId4"/>
          <a:srcRect l="61430" t="50000" r="8506" b="2130"/>
          <a:stretch/>
        </p:blipFill>
        <p:spPr>
          <a:xfrm>
            <a:off x="6547701" y="2904719"/>
            <a:ext cx="3665456" cy="3282885"/>
          </a:xfrm>
          <a:prstGeom prst="rect">
            <a:avLst/>
          </a:prstGeom>
        </p:spPr>
      </p:pic>
    </p:spTree>
    <p:extLst>
      <p:ext uri="{BB962C8B-B14F-4D97-AF65-F5344CB8AC3E}">
        <p14:creationId xmlns:p14="http://schemas.microsoft.com/office/powerpoint/2010/main" val="3501011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3EB77-8795-4CA1-AD09-A2CC8261EB52}"/>
              </a:ext>
            </a:extLst>
          </p:cNvPr>
          <p:cNvPicPr>
            <a:picLocks noChangeAspect="1"/>
          </p:cNvPicPr>
          <p:nvPr/>
        </p:nvPicPr>
        <p:blipFill rotWithShape="1">
          <a:blip r:embed="rId2"/>
          <a:srcRect l="20374" t="22269" r="51482" b="54020"/>
          <a:stretch/>
        </p:blipFill>
        <p:spPr>
          <a:xfrm>
            <a:off x="1900653" y="318109"/>
            <a:ext cx="4483053" cy="2124524"/>
          </a:xfrm>
          <a:prstGeom prst="rect">
            <a:avLst/>
          </a:prstGeom>
        </p:spPr>
      </p:pic>
      <p:pic>
        <p:nvPicPr>
          <p:cNvPr id="3" name="Picture 2">
            <a:extLst>
              <a:ext uri="{FF2B5EF4-FFF2-40B4-BE49-F238E27FC236}">
                <a16:creationId xmlns:a16="http://schemas.microsoft.com/office/drawing/2014/main" id="{C7935AE3-5D15-4E01-BE10-69FE455223CE}"/>
              </a:ext>
            </a:extLst>
          </p:cNvPr>
          <p:cNvPicPr>
            <a:picLocks noChangeAspect="1"/>
          </p:cNvPicPr>
          <p:nvPr/>
        </p:nvPicPr>
        <p:blipFill rotWithShape="1">
          <a:blip r:embed="rId2"/>
          <a:srcRect l="21618" t="67217" r="50702" b="13735"/>
          <a:stretch/>
        </p:blipFill>
        <p:spPr>
          <a:xfrm>
            <a:off x="505119" y="3024258"/>
            <a:ext cx="7607593" cy="2944742"/>
          </a:xfrm>
          <a:prstGeom prst="rect">
            <a:avLst/>
          </a:prstGeom>
        </p:spPr>
      </p:pic>
      <p:pic>
        <p:nvPicPr>
          <p:cNvPr id="6" name="Picture 5">
            <a:extLst>
              <a:ext uri="{FF2B5EF4-FFF2-40B4-BE49-F238E27FC236}">
                <a16:creationId xmlns:a16="http://schemas.microsoft.com/office/drawing/2014/main" id="{EDBB5B08-DD7D-4EA8-BF2D-97367739BBA3}"/>
              </a:ext>
            </a:extLst>
          </p:cNvPr>
          <p:cNvPicPr>
            <a:picLocks noChangeAspect="1"/>
          </p:cNvPicPr>
          <p:nvPr/>
        </p:nvPicPr>
        <p:blipFill rotWithShape="1">
          <a:blip r:embed="rId3"/>
          <a:srcRect l="73493" t="19313" r="9458" b="19931"/>
          <a:stretch/>
        </p:blipFill>
        <p:spPr>
          <a:xfrm>
            <a:off x="8218374" y="496332"/>
            <a:ext cx="3088774" cy="6191554"/>
          </a:xfrm>
          <a:prstGeom prst="rect">
            <a:avLst/>
          </a:prstGeom>
        </p:spPr>
      </p:pic>
    </p:spTree>
    <p:extLst>
      <p:ext uri="{BB962C8B-B14F-4D97-AF65-F5344CB8AC3E}">
        <p14:creationId xmlns:p14="http://schemas.microsoft.com/office/powerpoint/2010/main" val="959461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0AE27C-E692-4FD0-979E-7DD45DEEEC39}"/>
              </a:ext>
            </a:extLst>
          </p:cNvPr>
          <p:cNvPicPr>
            <a:picLocks noChangeAspect="1"/>
          </p:cNvPicPr>
          <p:nvPr/>
        </p:nvPicPr>
        <p:blipFill rotWithShape="1">
          <a:blip r:embed="rId2"/>
          <a:srcRect l="6666" t="17434" r="40793" b="36852"/>
          <a:stretch/>
        </p:blipFill>
        <p:spPr>
          <a:xfrm>
            <a:off x="1535610" y="149573"/>
            <a:ext cx="9460183" cy="3086706"/>
          </a:xfrm>
          <a:prstGeom prst="rect">
            <a:avLst/>
          </a:prstGeom>
        </p:spPr>
      </p:pic>
      <p:sp>
        <p:nvSpPr>
          <p:cNvPr id="5" name="Rectangle 4">
            <a:extLst>
              <a:ext uri="{FF2B5EF4-FFF2-40B4-BE49-F238E27FC236}">
                <a16:creationId xmlns:a16="http://schemas.microsoft.com/office/drawing/2014/main" id="{EF64CDE2-F7ED-441E-9187-91A10ED9147F}"/>
              </a:ext>
            </a:extLst>
          </p:cNvPr>
          <p:cNvSpPr/>
          <p:nvPr/>
        </p:nvSpPr>
        <p:spPr>
          <a:xfrm>
            <a:off x="1891205" y="3621722"/>
            <a:ext cx="8568572" cy="707886"/>
          </a:xfrm>
          <a:prstGeom prst="rect">
            <a:avLst/>
          </a:prstGeom>
        </p:spPr>
        <p:txBody>
          <a:bodyPr wrap="square">
            <a:spAutoFit/>
          </a:bodyPr>
          <a:lstStyle/>
          <a:p>
            <a:pPr algn="ctr"/>
            <a:r>
              <a:rPr lang="en-CA" sz="2000" dirty="0">
                <a:latin typeface="AdvOT024b927e"/>
              </a:rPr>
              <a:t>“In the case of treating each cell as an </a:t>
            </a:r>
            <a:r>
              <a:rPr lang="en-CA" sz="2000" dirty="0">
                <a:latin typeface="AdvOTae47b0a0.I"/>
              </a:rPr>
              <a:t>n</a:t>
            </a:r>
            <a:r>
              <a:rPr lang="en-CA" sz="2000" dirty="0">
                <a:latin typeface="AdvOT024b927e"/>
              </a:rPr>
              <a:t>, the assumption</a:t>
            </a:r>
          </a:p>
          <a:p>
            <a:pPr algn="ctr"/>
            <a:r>
              <a:rPr lang="en-CA" sz="2000" dirty="0">
                <a:latin typeface="AdvOT024b927e"/>
              </a:rPr>
              <a:t>that is violated is independent sampling, not necessarily the null hypothesis”</a:t>
            </a:r>
            <a:endParaRPr lang="en-CA" sz="2000" dirty="0"/>
          </a:p>
        </p:txBody>
      </p:sp>
    </p:spTree>
    <p:extLst>
      <p:ext uri="{BB962C8B-B14F-4D97-AF65-F5344CB8AC3E}">
        <p14:creationId xmlns:p14="http://schemas.microsoft.com/office/powerpoint/2010/main" val="2463457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E2AFC-EEB0-49A2-BE54-D599F0A25701}"/>
              </a:ext>
            </a:extLst>
          </p:cNvPr>
          <p:cNvSpPr/>
          <p:nvPr/>
        </p:nvSpPr>
        <p:spPr>
          <a:xfrm>
            <a:off x="2595295" y="4715051"/>
            <a:ext cx="7209597" cy="830997"/>
          </a:xfrm>
          <a:prstGeom prst="rect">
            <a:avLst/>
          </a:prstGeom>
        </p:spPr>
        <p:txBody>
          <a:bodyPr wrap="square">
            <a:spAutoFit/>
          </a:bodyPr>
          <a:lstStyle/>
          <a:p>
            <a:pPr algn="ctr"/>
            <a:r>
              <a:rPr lang="en-CA" sz="2400" dirty="0">
                <a:latin typeface="AdvOTaced7d69.B"/>
              </a:rPr>
              <a:t>“Communicate both the cell-level variability and the</a:t>
            </a:r>
          </a:p>
          <a:p>
            <a:pPr algn="ctr"/>
            <a:r>
              <a:rPr lang="en-CA" sz="2400" dirty="0">
                <a:latin typeface="AdvOTaced7d69.B"/>
              </a:rPr>
              <a:t>experimental reproducibility”</a:t>
            </a:r>
            <a:endParaRPr lang="en-CA" sz="2400" dirty="0"/>
          </a:p>
        </p:txBody>
      </p:sp>
      <p:pic>
        <p:nvPicPr>
          <p:cNvPr id="4" name="Picture 3">
            <a:extLst>
              <a:ext uri="{FF2B5EF4-FFF2-40B4-BE49-F238E27FC236}">
                <a16:creationId xmlns:a16="http://schemas.microsoft.com/office/drawing/2014/main" id="{4F0AE27C-E692-4FD0-979E-7DD45DEEEC39}"/>
              </a:ext>
            </a:extLst>
          </p:cNvPr>
          <p:cNvPicPr>
            <a:picLocks noChangeAspect="1"/>
          </p:cNvPicPr>
          <p:nvPr/>
        </p:nvPicPr>
        <p:blipFill rotWithShape="1">
          <a:blip r:embed="rId2"/>
          <a:srcRect l="6666" t="17434" r="40793" b="36852"/>
          <a:stretch/>
        </p:blipFill>
        <p:spPr>
          <a:xfrm>
            <a:off x="1535610" y="149573"/>
            <a:ext cx="9460183" cy="3086706"/>
          </a:xfrm>
          <a:prstGeom prst="rect">
            <a:avLst/>
          </a:prstGeom>
        </p:spPr>
      </p:pic>
      <p:sp>
        <p:nvSpPr>
          <p:cNvPr id="5" name="Rectangle 4">
            <a:extLst>
              <a:ext uri="{FF2B5EF4-FFF2-40B4-BE49-F238E27FC236}">
                <a16:creationId xmlns:a16="http://schemas.microsoft.com/office/drawing/2014/main" id="{EF64CDE2-F7ED-441E-9187-91A10ED9147F}"/>
              </a:ext>
            </a:extLst>
          </p:cNvPr>
          <p:cNvSpPr/>
          <p:nvPr/>
        </p:nvSpPr>
        <p:spPr>
          <a:xfrm>
            <a:off x="1891205" y="3621722"/>
            <a:ext cx="8568572" cy="707886"/>
          </a:xfrm>
          <a:prstGeom prst="rect">
            <a:avLst/>
          </a:prstGeom>
        </p:spPr>
        <p:txBody>
          <a:bodyPr wrap="square">
            <a:spAutoFit/>
          </a:bodyPr>
          <a:lstStyle/>
          <a:p>
            <a:pPr algn="ctr"/>
            <a:r>
              <a:rPr lang="en-CA" sz="2000" dirty="0">
                <a:latin typeface="AdvOT024b927e"/>
              </a:rPr>
              <a:t>“In the case of treating each cell as an </a:t>
            </a:r>
            <a:r>
              <a:rPr lang="en-CA" sz="2000" dirty="0">
                <a:latin typeface="AdvOTae47b0a0.I"/>
              </a:rPr>
              <a:t>n</a:t>
            </a:r>
            <a:r>
              <a:rPr lang="en-CA" sz="2000" dirty="0">
                <a:latin typeface="AdvOT024b927e"/>
              </a:rPr>
              <a:t>, the assumption</a:t>
            </a:r>
          </a:p>
          <a:p>
            <a:pPr algn="ctr"/>
            <a:r>
              <a:rPr lang="en-CA" sz="2000" dirty="0">
                <a:latin typeface="AdvOT024b927e"/>
              </a:rPr>
              <a:t>that is violated is independent sampling, not necessarily the null hypothesis”</a:t>
            </a:r>
            <a:endParaRPr lang="en-CA" sz="2000" dirty="0"/>
          </a:p>
        </p:txBody>
      </p:sp>
    </p:spTree>
    <p:extLst>
      <p:ext uri="{BB962C8B-B14F-4D97-AF65-F5344CB8AC3E}">
        <p14:creationId xmlns:p14="http://schemas.microsoft.com/office/powerpoint/2010/main" val="800489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gure 2">
            <a:extLst>
              <a:ext uri="{FF2B5EF4-FFF2-40B4-BE49-F238E27FC236}">
                <a16:creationId xmlns:a16="http://schemas.microsoft.com/office/drawing/2014/main" id="{BA00E454-1177-4943-89A9-19C32C47B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57" y="1428608"/>
            <a:ext cx="10652939" cy="236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084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gure 2">
            <a:extLst>
              <a:ext uri="{FF2B5EF4-FFF2-40B4-BE49-F238E27FC236}">
                <a16:creationId xmlns:a16="http://schemas.microsoft.com/office/drawing/2014/main" id="{BA00E454-1177-4943-89A9-19C32C47B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57" y="1428608"/>
            <a:ext cx="10652939" cy="2363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AF403B1-4295-4013-ADD4-382288BBA743}"/>
              </a:ext>
            </a:extLst>
          </p:cNvPr>
          <p:cNvSpPr/>
          <p:nvPr/>
        </p:nvSpPr>
        <p:spPr>
          <a:xfrm>
            <a:off x="1819232" y="4614245"/>
            <a:ext cx="8226867" cy="1569660"/>
          </a:xfrm>
          <a:prstGeom prst="rect">
            <a:avLst/>
          </a:prstGeom>
        </p:spPr>
        <p:txBody>
          <a:bodyPr wrap="square">
            <a:spAutoFit/>
          </a:bodyPr>
          <a:lstStyle/>
          <a:p>
            <a:r>
              <a:rPr lang="en-CA" sz="2400" dirty="0">
                <a:latin typeface="AdvOT024b927e"/>
              </a:rPr>
              <a:t>“For example, if a researcher measures the length of 20 neurons in a zebra</a:t>
            </a:r>
            <a:r>
              <a:rPr lang="en-CA" sz="2400" dirty="0">
                <a:latin typeface="AdvOT024b927e+fb"/>
              </a:rPr>
              <a:t>fi</a:t>
            </a:r>
            <a:r>
              <a:rPr lang="en-CA" sz="2400" dirty="0">
                <a:latin typeface="AdvOT024b927e"/>
              </a:rPr>
              <a:t>sh and 20 neurons in a </a:t>
            </a:r>
            <a:r>
              <a:rPr lang="en-CA" sz="2400" dirty="0">
                <a:latin typeface="AdvOT024b927e+fb"/>
              </a:rPr>
              <a:t>fi</a:t>
            </a:r>
            <a:r>
              <a:rPr lang="en-CA" sz="2400" dirty="0">
                <a:latin typeface="AdvOT024b927e"/>
              </a:rPr>
              <a:t>sh exposed to a toxin, the correct </a:t>
            </a:r>
            <a:r>
              <a:rPr lang="en-CA" sz="2400" dirty="0">
                <a:latin typeface="AdvOTae47b0a0.I"/>
              </a:rPr>
              <a:t>n </a:t>
            </a:r>
            <a:r>
              <a:rPr lang="en-CA" sz="2400" dirty="0">
                <a:latin typeface="AdvOT024b927e"/>
              </a:rPr>
              <a:t>for each condition is 1, because the </a:t>
            </a:r>
            <a:r>
              <a:rPr lang="en-CA" sz="2400" dirty="0"/>
              <a:t>toxin exposure was only performed once”</a:t>
            </a:r>
          </a:p>
        </p:txBody>
      </p:sp>
    </p:spTree>
    <p:extLst>
      <p:ext uri="{BB962C8B-B14F-4D97-AF65-F5344CB8AC3E}">
        <p14:creationId xmlns:p14="http://schemas.microsoft.com/office/powerpoint/2010/main" val="337238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B93B0F-DC46-4DAD-A124-A2EAFEA10D3E}"/>
              </a:ext>
            </a:extLst>
          </p:cNvPr>
          <p:cNvPicPr>
            <a:picLocks noChangeAspect="1"/>
          </p:cNvPicPr>
          <p:nvPr/>
        </p:nvPicPr>
        <p:blipFill rotWithShape="1">
          <a:blip r:embed="rId2"/>
          <a:srcRect r="80586"/>
          <a:stretch/>
        </p:blipFill>
        <p:spPr>
          <a:xfrm>
            <a:off x="1518684" y="128558"/>
            <a:ext cx="1640592" cy="6630262"/>
          </a:xfrm>
          <a:prstGeom prst="rect">
            <a:avLst/>
          </a:prstGeom>
        </p:spPr>
      </p:pic>
    </p:spTree>
    <p:extLst>
      <p:ext uri="{BB962C8B-B14F-4D97-AF65-F5344CB8AC3E}">
        <p14:creationId xmlns:p14="http://schemas.microsoft.com/office/powerpoint/2010/main" val="2150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2" name="TextBox 1">
            <a:extLst>
              <a:ext uri="{FF2B5EF4-FFF2-40B4-BE49-F238E27FC236}">
                <a16:creationId xmlns:a16="http://schemas.microsoft.com/office/drawing/2014/main" id="{5F9934B1-1A47-4841-B2A2-8BC0667BBA08}"/>
              </a:ext>
            </a:extLst>
          </p:cNvPr>
          <p:cNvSpPr txBox="1"/>
          <p:nvPr/>
        </p:nvSpPr>
        <p:spPr>
          <a:xfrm>
            <a:off x="2698891" y="1488463"/>
            <a:ext cx="6695807" cy="369332"/>
          </a:xfrm>
          <a:prstGeom prst="rect">
            <a:avLst/>
          </a:prstGeom>
          <a:noFill/>
        </p:spPr>
        <p:txBody>
          <a:bodyPr wrap="none" rtlCol="0">
            <a:spAutoFit/>
          </a:bodyPr>
          <a:lstStyle/>
          <a:p>
            <a:r>
              <a:rPr lang="en-CA" dirty="0"/>
              <a:t>“there is no statistical tool that is as powerful as a well-chosen graph”</a:t>
            </a:r>
          </a:p>
        </p:txBody>
      </p:sp>
      <p:sp>
        <p:nvSpPr>
          <p:cNvPr id="3" name="TextBox 2">
            <a:extLst>
              <a:ext uri="{FF2B5EF4-FFF2-40B4-BE49-F238E27FC236}">
                <a16:creationId xmlns:a16="http://schemas.microsoft.com/office/drawing/2014/main" id="{E28C3295-9CEE-4CA2-ADE2-E8C70294C609}"/>
              </a:ext>
            </a:extLst>
          </p:cNvPr>
          <p:cNvSpPr txBox="1"/>
          <p:nvPr/>
        </p:nvSpPr>
        <p:spPr>
          <a:xfrm>
            <a:off x="6433604" y="1857795"/>
            <a:ext cx="3604128" cy="307777"/>
          </a:xfrm>
          <a:prstGeom prst="rect">
            <a:avLst/>
          </a:prstGeom>
          <a:noFill/>
        </p:spPr>
        <p:txBody>
          <a:bodyPr wrap="none" rtlCol="0">
            <a:spAutoFit/>
          </a:bodyPr>
          <a:lstStyle/>
          <a:p>
            <a:r>
              <a:rPr lang="en-CA" sz="1400" dirty="0"/>
              <a:t>Chambers, Cleveland, Kleiner and Tukey (1983)</a:t>
            </a:r>
          </a:p>
        </p:txBody>
      </p:sp>
      <p:sp>
        <p:nvSpPr>
          <p:cNvPr id="4" name="Oval 3">
            <a:extLst>
              <a:ext uri="{FF2B5EF4-FFF2-40B4-BE49-F238E27FC236}">
                <a16:creationId xmlns:a16="http://schemas.microsoft.com/office/drawing/2014/main" id="{0717FBF3-ECB0-4FEF-9AD4-870DE247DA7D}"/>
              </a:ext>
            </a:extLst>
          </p:cNvPr>
          <p:cNvSpPr/>
          <p:nvPr/>
        </p:nvSpPr>
        <p:spPr>
          <a:xfrm>
            <a:off x="3863021" y="1429006"/>
            <a:ext cx="1406454" cy="488245"/>
          </a:xfrm>
          <a:prstGeom prst="ellipse">
            <a:avLst/>
          </a:prstGeom>
          <a:noFill/>
          <a:ln w="38100">
            <a:solidFill>
              <a:srgbClr val="FF0000"/>
            </a:solidFill>
            <a:extLst>
              <a:ext uri="{C807C97D-BFC1-408E-A445-0C87EB9F89A2}">
                <ask:lineSketchStyleProps xmlns:ask="http://schemas.microsoft.com/office/drawing/2018/sketchyshapes" sd="4266498984">
                  <a:custGeom>
                    <a:avLst/>
                    <a:gdLst>
                      <a:gd name="connsiteX0" fmla="*/ 0 w 1406454"/>
                      <a:gd name="connsiteY0" fmla="*/ 244123 h 488245"/>
                      <a:gd name="connsiteX1" fmla="*/ 703227 w 1406454"/>
                      <a:gd name="connsiteY1" fmla="*/ 0 h 488245"/>
                      <a:gd name="connsiteX2" fmla="*/ 1406454 w 1406454"/>
                      <a:gd name="connsiteY2" fmla="*/ 244123 h 488245"/>
                      <a:gd name="connsiteX3" fmla="*/ 703227 w 1406454"/>
                      <a:gd name="connsiteY3" fmla="*/ 488246 h 488245"/>
                      <a:gd name="connsiteX4" fmla="*/ 0 w 1406454"/>
                      <a:gd name="connsiteY4" fmla="*/ 244123 h 488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54" h="488245" extrusionOk="0">
                        <a:moveTo>
                          <a:pt x="0" y="244123"/>
                        </a:moveTo>
                        <a:cubicBezTo>
                          <a:pt x="5811" y="65584"/>
                          <a:pt x="351495" y="29523"/>
                          <a:pt x="703227" y="0"/>
                        </a:cubicBezTo>
                        <a:cubicBezTo>
                          <a:pt x="1077160" y="-5463"/>
                          <a:pt x="1413352" y="85110"/>
                          <a:pt x="1406454" y="244123"/>
                        </a:cubicBezTo>
                        <a:cubicBezTo>
                          <a:pt x="1416438" y="372348"/>
                          <a:pt x="1068299" y="547642"/>
                          <a:pt x="703227" y="488246"/>
                        </a:cubicBezTo>
                        <a:cubicBezTo>
                          <a:pt x="308802" y="508093"/>
                          <a:pt x="3459" y="375906"/>
                          <a:pt x="0" y="24412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83346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B93B0F-DC46-4DAD-A124-A2EAFEA10D3E}"/>
              </a:ext>
            </a:extLst>
          </p:cNvPr>
          <p:cNvPicPr>
            <a:picLocks noChangeAspect="1"/>
          </p:cNvPicPr>
          <p:nvPr/>
        </p:nvPicPr>
        <p:blipFill rotWithShape="1">
          <a:blip r:embed="rId2"/>
          <a:srcRect l="-2" r="56198"/>
          <a:stretch/>
        </p:blipFill>
        <p:spPr>
          <a:xfrm>
            <a:off x="1518683" y="128558"/>
            <a:ext cx="3701621" cy="6630262"/>
          </a:xfrm>
          <a:prstGeom prst="rect">
            <a:avLst/>
          </a:prstGeom>
        </p:spPr>
      </p:pic>
    </p:spTree>
    <p:extLst>
      <p:ext uri="{BB962C8B-B14F-4D97-AF65-F5344CB8AC3E}">
        <p14:creationId xmlns:p14="http://schemas.microsoft.com/office/powerpoint/2010/main" val="1190311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B93B0F-DC46-4DAD-A124-A2EAFEA10D3E}"/>
              </a:ext>
            </a:extLst>
          </p:cNvPr>
          <p:cNvPicPr>
            <a:picLocks noChangeAspect="1"/>
          </p:cNvPicPr>
          <p:nvPr/>
        </p:nvPicPr>
        <p:blipFill rotWithShape="1">
          <a:blip r:embed="rId2"/>
          <a:srcRect l="-3" r="37019"/>
          <a:stretch/>
        </p:blipFill>
        <p:spPr>
          <a:xfrm>
            <a:off x="1518683" y="128558"/>
            <a:ext cx="5322384" cy="6630262"/>
          </a:xfrm>
          <a:prstGeom prst="rect">
            <a:avLst/>
          </a:prstGeom>
        </p:spPr>
      </p:pic>
    </p:spTree>
    <p:extLst>
      <p:ext uri="{BB962C8B-B14F-4D97-AF65-F5344CB8AC3E}">
        <p14:creationId xmlns:p14="http://schemas.microsoft.com/office/powerpoint/2010/main" val="682425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B93B0F-DC46-4DAD-A124-A2EAFEA10D3E}"/>
              </a:ext>
            </a:extLst>
          </p:cNvPr>
          <p:cNvPicPr>
            <a:picLocks noChangeAspect="1"/>
          </p:cNvPicPr>
          <p:nvPr/>
        </p:nvPicPr>
        <p:blipFill>
          <a:blip r:embed="rId2"/>
          <a:stretch>
            <a:fillRect/>
          </a:stretch>
        </p:blipFill>
        <p:spPr>
          <a:xfrm>
            <a:off x="1518684" y="128558"/>
            <a:ext cx="8450426" cy="6630262"/>
          </a:xfrm>
          <a:prstGeom prst="rect">
            <a:avLst/>
          </a:prstGeom>
        </p:spPr>
      </p:pic>
    </p:spTree>
    <p:extLst>
      <p:ext uri="{BB962C8B-B14F-4D97-AF65-F5344CB8AC3E}">
        <p14:creationId xmlns:p14="http://schemas.microsoft.com/office/powerpoint/2010/main" val="4173437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40614B-8F8D-47A0-B65E-1CD188B3C967}"/>
              </a:ext>
            </a:extLst>
          </p:cNvPr>
          <p:cNvSpPr/>
          <p:nvPr/>
        </p:nvSpPr>
        <p:spPr>
          <a:xfrm>
            <a:off x="628953" y="597825"/>
            <a:ext cx="7499048" cy="1477328"/>
          </a:xfrm>
          <a:prstGeom prst="rect">
            <a:avLst/>
          </a:prstGeom>
        </p:spPr>
        <p:txBody>
          <a:bodyPr wrap="square">
            <a:spAutoFit/>
          </a:bodyPr>
          <a:lstStyle/>
          <a:p>
            <a:r>
              <a:rPr lang="en-CA" dirty="0">
                <a:solidFill>
                  <a:srgbClr val="000000"/>
                </a:solidFill>
                <a:latin typeface="AdvOT024b927e"/>
              </a:rPr>
              <a:t>“The choice of error bars on a </a:t>
            </a:r>
            <a:r>
              <a:rPr lang="en-CA" dirty="0" err="1">
                <a:solidFill>
                  <a:srgbClr val="000000"/>
                </a:solidFill>
                <a:latin typeface="AdvOT024b927e"/>
              </a:rPr>
              <a:t>SuperPlot</a:t>
            </a:r>
            <a:r>
              <a:rPr lang="en-CA" dirty="0">
                <a:solidFill>
                  <a:srgbClr val="000000"/>
                </a:solidFill>
                <a:latin typeface="AdvOT024b927e"/>
              </a:rPr>
              <a:t> depends on what you hope to communicate: descriptive error bars characterize the distribution of measurements (e.g., standard deviation), while inferential error bars evaluate how likely it is that the same result would occur if the experiment were to be repeated (e.g., standard error of the mean or con</a:t>
            </a:r>
            <a:r>
              <a:rPr lang="en-CA" dirty="0">
                <a:solidFill>
                  <a:srgbClr val="000000"/>
                </a:solidFill>
                <a:latin typeface="AdvOT024b927e+fb"/>
              </a:rPr>
              <a:t>fi</a:t>
            </a:r>
            <a:r>
              <a:rPr lang="en-CA" dirty="0">
                <a:solidFill>
                  <a:srgbClr val="000000"/>
                </a:solidFill>
                <a:latin typeface="AdvOT024b927e"/>
              </a:rPr>
              <a:t>dence intervals).”</a:t>
            </a:r>
            <a:endParaRPr lang="en-CA" dirty="0"/>
          </a:p>
        </p:txBody>
      </p:sp>
      <p:pic>
        <p:nvPicPr>
          <p:cNvPr id="3" name="Picture 2">
            <a:extLst>
              <a:ext uri="{FF2B5EF4-FFF2-40B4-BE49-F238E27FC236}">
                <a16:creationId xmlns:a16="http://schemas.microsoft.com/office/drawing/2014/main" id="{4B3AE4ED-1202-47E3-BB41-79C7E6FF650B}"/>
              </a:ext>
            </a:extLst>
          </p:cNvPr>
          <p:cNvPicPr>
            <a:picLocks noChangeAspect="1"/>
          </p:cNvPicPr>
          <p:nvPr/>
        </p:nvPicPr>
        <p:blipFill rotWithShape="1">
          <a:blip r:embed="rId2"/>
          <a:srcRect l="16548" t="18598" r="58690" b="55264"/>
          <a:stretch/>
        </p:blipFill>
        <p:spPr>
          <a:xfrm>
            <a:off x="2245132" y="2815772"/>
            <a:ext cx="7150192" cy="2830286"/>
          </a:xfrm>
          <a:prstGeom prst="rect">
            <a:avLst/>
          </a:prstGeom>
        </p:spPr>
      </p:pic>
    </p:spTree>
    <p:extLst>
      <p:ext uri="{BB962C8B-B14F-4D97-AF65-F5344CB8AC3E}">
        <p14:creationId xmlns:p14="http://schemas.microsoft.com/office/powerpoint/2010/main" val="2843075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E81FC-E41C-4140-8419-5A6A6C49A3C2}"/>
              </a:ext>
            </a:extLst>
          </p:cNvPr>
          <p:cNvSpPr txBox="1"/>
          <p:nvPr/>
        </p:nvSpPr>
        <p:spPr>
          <a:xfrm>
            <a:off x="3152293" y="2770911"/>
            <a:ext cx="5764399" cy="707886"/>
          </a:xfrm>
          <a:prstGeom prst="rect">
            <a:avLst/>
          </a:prstGeom>
          <a:noFill/>
        </p:spPr>
        <p:txBody>
          <a:bodyPr wrap="none" rtlCol="0">
            <a:spAutoFit/>
          </a:bodyPr>
          <a:lstStyle/>
          <a:p>
            <a:r>
              <a:rPr lang="en-CA" sz="4000" dirty="0"/>
              <a:t>What do I hope to convey?</a:t>
            </a:r>
          </a:p>
        </p:txBody>
      </p:sp>
    </p:spTree>
    <p:extLst>
      <p:ext uri="{BB962C8B-B14F-4D97-AF65-F5344CB8AC3E}">
        <p14:creationId xmlns:p14="http://schemas.microsoft.com/office/powerpoint/2010/main" val="3439352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ure 1">
            <a:extLst>
              <a:ext uri="{FF2B5EF4-FFF2-40B4-BE49-F238E27FC236}">
                <a16:creationId xmlns:a16="http://schemas.microsoft.com/office/drawing/2014/main" id="{3A73497E-CF9F-414B-A61A-B93DA7B4F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673" y="1796180"/>
            <a:ext cx="100012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8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ure 3">
            <a:extLst>
              <a:ext uri="{FF2B5EF4-FFF2-40B4-BE49-F238E27FC236}">
                <a16:creationId xmlns:a16="http://schemas.microsoft.com/office/drawing/2014/main" id="{F364F655-C0C2-4BF5-A60B-2EA7458ED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219" y="2122631"/>
            <a:ext cx="10452250" cy="246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67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ure 1">
            <a:extLst>
              <a:ext uri="{FF2B5EF4-FFF2-40B4-BE49-F238E27FC236}">
                <a16:creationId xmlns:a16="http://schemas.microsoft.com/office/drawing/2014/main" id="{EAB87EF3-3F5C-4F46-82BF-BC757629C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384" y="694948"/>
            <a:ext cx="8633232" cy="57308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137B54-FB1D-467C-9BC9-221651747478}"/>
              </a:ext>
            </a:extLst>
          </p:cNvPr>
          <p:cNvSpPr/>
          <p:nvPr/>
        </p:nvSpPr>
        <p:spPr>
          <a:xfrm>
            <a:off x="255700" y="213041"/>
            <a:ext cx="2307491" cy="369332"/>
          </a:xfrm>
          <a:prstGeom prst="rect">
            <a:avLst/>
          </a:prstGeom>
        </p:spPr>
        <p:txBody>
          <a:bodyPr wrap="none">
            <a:spAutoFit/>
          </a:bodyPr>
          <a:lstStyle/>
          <a:p>
            <a:r>
              <a:rPr lang="en-CA" b="1" dirty="0"/>
              <a:t>Choose the right tool: </a:t>
            </a:r>
            <a:endParaRPr lang="en-CA" dirty="0"/>
          </a:p>
        </p:txBody>
      </p:sp>
    </p:spTree>
    <p:extLst>
      <p:ext uri="{BB962C8B-B14F-4D97-AF65-F5344CB8AC3E}">
        <p14:creationId xmlns:p14="http://schemas.microsoft.com/office/powerpoint/2010/main" val="42800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F47909-6F2B-4EEC-991F-0B600CFA15D6}"/>
              </a:ext>
            </a:extLst>
          </p:cNvPr>
          <p:cNvPicPr>
            <a:picLocks noChangeAspect="1"/>
          </p:cNvPicPr>
          <p:nvPr/>
        </p:nvPicPr>
        <p:blipFill rotWithShape="1">
          <a:blip r:embed="rId2"/>
          <a:srcRect l="62899" t="58214" r="1379" b="14020"/>
          <a:stretch/>
        </p:blipFill>
        <p:spPr>
          <a:xfrm>
            <a:off x="468756" y="514640"/>
            <a:ext cx="5627244" cy="2460396"/>
          </a:xfrm>
          <a:prstGeom prst="rect">
            <a:avLst/>
          </a:prstGeom>
        </p:spPr>
      </p:pic>
      <p:pic>
        <p:nvPicPr>
          <p:cNvPr id="6" name="Picture 5">
            <a:extLst>
              <a:ext uri="{FF2B5EF4-FFF2-40B4-BE49-F238E27FC236}">
                <a16:creationId xmlns:a16="http://schemas.microsoft.com/office/drawing/2014/main" id="{328B0DAC-FC54-4339-8AD1-1F543DD66788}"/>
              </a:ext>
            </a:extLst>
          </p:cNvPr>
          <p:cNvPicPr>
            <a:picLocks noChangeAspect="1"/>
          </p:cNvPicPr>
          <p:nvPr/>
        </p:nvPicPr>
        <p:blipFill rotWithShape="1">
          <a:blip r:embed="rId3"/>
          <a:srcRect l="61160" t="50653" r="1340" b="6666"/>
          <a:stretch/>
        </p:blipFill>
        <p:spPr>
          <a:xfrm>
            <a:off x="7094897" y="190891"/>
            <a:ext cx="4995334" cy="3198044"/>
          </a:xfrm>
          <a:prstGeom prst="rect">
            <a:avLst/>
          </a:prstGeom>
        </p:spPr>
      </p:pic>
      <p:pic>
        <p:nvPicPr>
          <p:cNvPr id="7" name="Picture 6">
            <a:extLst>
              <a:ext uri="{FF2B5EF4-FFF2-40B4-BE49-F238E27FC236}">
                <a16:creationId xmlns:a16="http://schemas.microsoft.com/office/drawing/2014/main" id="{F145C6CC-CE60-404C-91A7-5D9B8C860476}"/>
              </a:ext>
            </a:extLst>
          </p:cNvPr>
          <p:cNvPicPr>
            <a:picLocks noChangeAspect="1"/>
          </p:cNvPicPr>
          <p:nvPr/>
        </p:nvPicPr>
        <p:blipFill rotWithShape="1">
          <a:blip r:embed="rId4"/>
          <a:srcRect l="61236" t="50653" r="1264" b="7148"/>
          <a:stretch/>
        </p:blipFill>
        <p:spPr>
          <a:xfrm>
            <a:off x="602927" y="3388935"/>
            <a:ext cx="5052284" cy="3198044"/>
          </a:xfrm>
          <a:prstGeom prst="rect">
            <a:avLst/>
          </a:prstGeom>
        </p:spPr>
      </p:pic>
      <p:pic>
        <p:nvPicPr>
          <p:cNvPr id="8" name="Picture 7">
            <a:extLst>
              <a:ext uri="{FF2B5EF4-FFF2-40B4-BE49-F238E27FC236}">
                <a16:creationId xmlns:a16="http://schemas.microsoft.com/office/drawing/2014/main" id="{C49FEFFA-CF6C-450B-9D16-B14A85317B83}"/>
              </a:ext>
            </a:extLst>
          </p:cNvPr>
          <p:cNvPicPr>
            <a:picLocks noChangeAspect="1"/>
          </p:cNvPicPr>
          <p:nvPr/>
        </p:nvPicPr>
        <p:blipFill rotWithShape="1">
          <a:blip r:embed="rId5"/>
          <a:srcRect l="61314" t="50653" r="1379" b="4880"/>
          <a:stretch/>
        </p:blipFill>
        <p:spPr>
          <a:xfrm>
            <a:off x="6801438" y="3429000"/>
            <a:ext cx="4751110" cy="3185458"/>
          </a:xfrm>
          <a:prstGeom prst="rect">
            <a:avLst/>
          </a:prstGeom>
        </p:spPr>
      </p:pic>
      <p:sp>
        <p:nvSpPr>
          <p:cNvPr id="3" name="Rectangle 2">
            <a:extLst>
              <a:ext uri="{FF2B5EF4-FFF2-40B4-BE49-F238E27FC236}">
                <a16:creationId xmlns:a16="http://schemas.microsoft.com/office/drawing/2014/main" id="{FC907B7B-9B8D-4737-8EBF-4177E48AD4FC}"/>
              </a:ext>
            </a:extLst>
          </p:cNvPr>
          <p:cNvSpPr/>
          <p:nvPr/>
        </p:nvSpPr>
        <p:spPr>
          <a:xfrm>
            <a:off x="415358" y="145308"/>
            <a:ext cx="2307491" cy="369332"/>
          </a:xfrm>
          <a:prstGeom prst="rect">
            <a:avLst/>
          </a:prstGeom>
        </p:spPr>
        <p:txBody>
          <a:bodyPr wrap="none">
            <a:spAutoFit/>
          </a:bodyPr>
          <a:lstStyle/>
          <a:p>
            <a:r>
              <a:rPr lang="en-CA" b="1" dirty="0"/>
              <a:t>Choose the right tool: </a:t>
            </a:r>
            <a:endParaRPr lang="en-CA" dirty="0"/>
          </a:p>
        </p:txBody>
      </p:sp>
    </p:spTree>
    <p:extLst>
      <p:ext uri="{BB962C8B-B14F-4D97-AF65-F5344CB8AC3E}">
        <p14:creationId xmlns:p14="http://schemas.microsoft.com/office/powerpoint/2010/main" val="732468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19C4F-637F-4ADA-BAE5-242164EC9C73}"/>
              </a:ext>
            </a:extLst>
          </p:cNvPr>
          <p:cNvSpPr/>
          <p:nvPr/>
        </p:nvSpPr>
        <p:spPr>
          <a:xfrm>
            <a:off x="2028598" y="321153"/>
            <a:ext cx="7673447" cy="754694"/>
          </a:xfrm>
          <a:prstGeom prst="rect">
            <a:avLst/>
          </a:prstGeom>
        </p:spPr>
        <p:txBody>
          <a:bodyPr wrap="none">
            <a:spAutoFit/>
          </a:bodyPr>
          <a:lstStyle/>
          <a:p>
            <a:pPr lvl="1">
              <a:lnSpc>
                <a:spcPct val="150000"/>
              </a:lnSpc>
            </a:pPr>
            <a:r>
              <a:rPr lang="en-CA" sz="3200" b="1" dirty="0"/>
              <a:t>3.	A recipe for reporting data effectively</a:t>
            </a:r>
          </a:p>
        </p:txBody>
      </p:sp>
      <p:sp>
        <p:nvSpPr>
          <p:cNvPr id="3" name="TextBox 2">
            <a:extLst>
              <a:ext uri="{FF2B5EF4-FFF2-40B4-BE49-F238E27FC236}">
                <a16:creationId xmlns:a16="http://schemas.microsoft.com/office/drawing/2014/main" id="{C7CBC6CD-FA88-44B3-9D6C-3F98968AC5F8}"/>
              </a:ext>
            </a:extLst>
          </p:cNvPr>
          <p:cNvSpPr txBox="1"/>
          <p:nvPr/>
        </p:nvSpPr>
        <p:spPr>
          <a:xfrm>
            <a:off x="600113" y="1515792"/>
            <a:ext cx="10685954" cy="5021055"/>
          </a:xfrm>
          <a:prstGeom prst="rect">
            <a:avLst/>
          </a:prstGeom>
          <a:noFill/>
        </p:spPr>
        <p:txBody>
          <a:bodyPr wrap="square" rtlCol="0">
            <a:spAutoFit/>
          </a:bodyPr>
          <a:lstStyle/>
          <a:p>
            <a:pPr lvl="1">
              <a:lnSpc>
                <a:spcPct val="150000"/>
              </a:lnSpc>
            </a:pPr>
            <a:r>
              <a:rPr lang="en-CA" sz="2400" b="1" dirty="0">
                <a:solidFill>
                  <a:schemeClr val="bg2">
                    <a:lumMod val="90000"/>
                  </a:schemeClr>
                </a:solidFill>
              </a:rPr>
              <a:t>Choose the right tool: </a:t>
            </a:r>
            <a:r>
              <a:rPr lang="en-CA" sz="2400" dirty="0">
                <a:solidFill>
                  <a:schemeClr val="bg2">
                    <a:lumMod val="90000"/>
                  </a:schemeClr>
                </a:solidFill>
              </a:rPr>
              <a:t>each data might have a graph type that best represents your message. Be thoughtful about what your visualization is telling</a:t>
            </a:r>
            <a:endParaRPr lang="en-CA" sz="2400" b="1" dirty="0">
              <a:solidFill>
                <a:schemeClr val="bg2">
                  <a:lumMod val="90000"/>
                </a:schemeClr>
              </a:solidFill>
            </a:endParaRPr>
          </a:p>
          <a:p>
            <a:pPr lvl="1">
              <a:lnSpc>
                <a:spcPct val="150000"/>
              </a:lnSpc>
            </a:pPr>
            <a:r>
              <a:rPr lang="en-CA" sz="2400" b="1" dirty="0"/>
              <a:t>Proportionality: </a:t>
            </a:r>
            <a:r>
              <a:rPr lang="en-CA" sz="2400" dirty="0"/>
              <a:t>graphical elements should reflect the underline relationship of data</a:t>
            </a:r>
          </a:p>
          <a:p>
            <a:pPr lvl="1">
              <a:lnSpc>
                <a:spcPct val="150000"/>
              </a:lnSpc>
            </a:pPr>
            <a:r>
              <a:rPr lang="en-CA" sz="2400" b="1" dirty="0"/>
              <a:t>Perspective:</a:t>
            </a:r>
            <a:r>
              <a:rPr lang="en-CA" sz="2400" dirty="0"/>
              <a:t> graphs should allow for correct interpretation of the data</a:t>
            </a:r>
          </a:p>
          <a:p>
            <a:pPr lvl="1">
              <a:lnSpc>
                <a:spcPct val="150000"/>
              </a:lnSpc>
            </a:pPr>
            <a:r>
              <a:rPr lang="en-CA" sz="2400" b="1" dirty="0">
                <a:solidFill>
                  <a:schemeClr val="bg2">
                    <a:lumMod val="90000"/>
                  </a:schemeClr>
                </a:solidFill>
              </a:rPr>
              <a:t>Clarity: </a:t>
            </a:r>
            <a:r>
              <a:rPr lang="en-CA" sz="2400" dirty="0">
                <a:solidFill>
                  <a:schemeClr val="bg2">
                    <a:lumMod val="90000"/>
                  </a:schemeClr>
                </a:solidFill>
              </a:rPr>
              <a:t>use the minimal number of graphical elements to communicate the data</a:t>
            </a:r>
          </a:p>
          <a:p>
            <a:pPr lvl="1">
              <a:lnSpc>
                <a:spcPct val="150000"/>
              </a:lnSpc>
            </a:pPr>
            <a:r>
              <a:rPr lang="en-CA" sz="2400" b="1" dirty="0">
                <a:solidFill>
                  <a:schemeClr val="bg2">
                    <a:lumMod val="90000"/>
                  </a:schemeClr>
                </a:solidFill>
              </a:rPr>
              <a:t>Consistency: </a:t>
            </a:r>
            <a:r>
              <a:rPr lang="en-CA" sz="2400" dirty="0">
                <a:solidFill>
                  <a:schemeClr val="bg2">
                    <a:lumMod val="90000"/>
                  </a:schemeClr>
                </a:solidFill>
              </a:rPr>
              <a:t>use same visual components across graphs</a:t>
            </a:r>
          </a:p>
          <a:p>
            <a:pPr lvl="1">
              <a:lnSpc>
                <a:spcPct val="150000"/>
              </a:lnSpc>
            </a:pPr>
            <a:r>
              <a:rPr lang="en-CA" sz="2400" b="1" dirty="0">
                <a:solidFill>
                  <a:schemeClr val="bg2">
                    <a:lumMod val="90000"/>
                  </a:schemeClr>
                </a:solidFill>
              </a:rPr>
              <a:t>Speak to your audience:</a:t>
            </a:r>
            <a:r>
              <a:rPr lang="en-CA" sz="2400" dirty="0">
                <a:solidFill>
                  <a:schemeClr val="bg2">
                    <a:lumMod val="90000"/>
                  </a:schemeClr>
                </a:solidFill>
              </a:rPr>
              <a:t> e.g. avoid color schema difficult for color-blindness, use standards</a:t>
            </a:r>
            <a:endParaRPr lang="en-CA" sz="2400" b="1" dirty="0">
              <a:solidFill>
                <a:schemeClr val="bg2">
                  <a:lumMod val="90000"/>
                </a:schemeClr>
              </a:solidFill>
            </a:endParaRPr>
          </a:p>
        </p:txBody>
      </p:sp>
    </p:spTree>
    <p:extLst>
      <p:ext uri="{BB962C8B-B14F-4D97-AF65-F5344CB8AC3E}">
        <p14:creationId xmlns:p14="http://schemas.microsoft.com/office/powerpoint/2010/main" val="60319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2" name="TextBox 1">
            <a:extLst>
              <a:ext uri="{FF2B5EF4-FFF2-40B4-BE49-F238E27FC236}">
                <a16:creationId xmlns:a16="http://schemas.microsoft.com/office/drawing/2014/main" id="{5F9934B1-1A47-4841-B2A2-8BC0667BBA08}"/>
              </a:ext>
            </a:extLst>
          </p:cNvPr>
          <p:cNvSpPr txBox="1"/>
          <p:nvPr/>
        </p:nvSpPr>
        <p:spPr>
          <a:xfrm>
            <a:off x="2698891" y="1488463"/>
            <a:ext cx="6695807" cy="369332"/>
          </a:xfrm>
          <a:prstGeom prst="rect">
            <a:avLst/>
          </a:prstGeom>
          <a:noFill/>
        </p:spPr>
        <p:txBody>
          <a:bodyPr wrap="none" rtlCol="0">
            <a:spAutoFit/>
          </a:bodyPr>
          <a:lstStyle/>
          <a:p>
            <a:r>
              <a:rPr lang="en-CA" dirty="0"/>
              <a:t>“there is no statistical tool that is as powerful as a well-chosen graph”</a:t>
            </a:r>
          </a:p>
        </p:txBody>
      </p:sp>
      <p:sp>
        <p:nvSpPr>
          <p:cNvPr id="3" name="TextBox 2">
            <a:extLst>
              <a:ext uri="{FF2B5EF4-FFF2-40B4-BE49-F238E27FC236}">
                <a16:creationId xmlns:a16="http://schemas.microsoft.com/office/drawing/2014/main" id="{E28C3295-9CEE-4CA2-ADE2-E8C70294C609}"/>
              </a:ext>
            </a:extLst>
          </p:cNvPr>
          <p:cNvSpPr txBox="1"/>
          <p:nvPr/>
        </p:nvSpPr>
        <p:spPr>
          <a:xfrm>
            <a:off x="6433604" y="1857795"/>
            <a:ext cx="3604128" cy="307777"/>
          </a:xfrm>
          <a:prstGeom prst="rect">
            <a:avLst/>
          </a:prstGeom>
          <a:noFill/>
        </p:spPr>
        <p:txBody>
          <a:bodyPr wrap="none" rtlCol="0">
            <a:spAutoFit/>
          </a:bodyPr>
          <a:lstStyle/>
          <a:p>
            <a:r>
              <a:rPr lang="en-CA" sz="1400" dirty="0"/>
              <a:t>Chambers, Cleveland, Kleiner and Tukey (1983)</a:t>
            </a:r>
          </a:p>
        </p:txBody>
      </p:sp>
      <p:sp>
        <p:nvSpPr>
          <p:cNvPr id="4" name="Oval 3">
            <a:extLst>
              <a:ext uri="{FF2B5EF4-FFF2-40B4-BE49-F238E27FC236}">
                <a16:creationId xmlns:a16="http://schemas.microsoft.com/office/drawing/2014/main" id="{0717FBF3-ECB0-4FEF-9AD4-870DE247DA7D}"/>
              </a:ext>
            </a:extLst>
          </p:cNvPr>
          <p:cNvSpPr/>
          <p:nvPr/>
        </p:nvSpPr>
        <p:spPr>
          <a:xfrm>
            <a:off x="3863021" y="1429006"/>
            <a:ext cx="1406454" cy="488245"/>
          </a:xfrm>
          <a:prstGeom prst="ellipse">
            <a:avLst/>
          </a:prstGeom>
          <a:noFill/>
          <a:ln w="38100">
            <a:solidFill>
              <a:srgbClr val="FF0000"/>
            </a:solidFill>
            <a:extLst>
              <a:ext uri="{C807C97D-BFC1-408E-A445-0C87EB9F89A2}">
                <ask:lineSketchStyleProps xmlns:ask="http://schemas.microsoft.com/office/drawing/2018/sketchyshapes" sd="4266498984">
                  <a:custGeom>
                    <a:avLst/>
                    <a:gdLst>
                      <a:gd name="connsiteX0" fmla="*/ 0 w 1406454"/>
                      <a:gd name="connsiteY0" fmla="*/ 244123 h 488245"/>
                      <a:gd name="connsiteX1" fmla="*/ 703227 w 1406454"/>
                      <a:gd name="connsiteY1" fmla="*/ 0 h 488245"/>
                      <a:gd name="connsiteX2" fmla="*/ 1406454 w 1406454"/>
                      <a:gd name="connsiteY2" fmla="*/ 244123 h 488245"/>
                      <a:gd name="connsiteX3" fmla="*/ 703227 w 1406454"/>
                      <a:gd name="connsiteY3" fmla="*/ 488246 h 488245"/>
                      <a:gd name="connsiteX4" fmla="*/ 0 w 1406454"/>
                      <a:gd name="connsiteY4" fmla="*/ 244123 h 488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54" h="488245" extrusionOk="0">
                        <a:moveTo>
                          <a:pt x="0" y="244123"/>
                        </a:moveTo>
                        <a:cubicBezTo>
                          <a:pt x="5811" y="65584"/>
                          <a:pt x="351495" y="29523"/>
                          <a:pt x="703227" y="0"/>
                        </a:cubicBezTo>
                        <a:cubicBezTo>
                          <a:pt x="1077160" y="-5463"/>
                          <a:pt x="1413352" y="85110"/>
                          <a:pt x="1406454" y="244123"/>
                        </a:cubicBezTo>
                        <a:cubicBezTo>
                          <a:pt x="1416438" y="372348"/>
                          <a:pt x="1068299" y="547642"/>
                          <a:pt x="703227" y="488246"/>
                        </a:cubicBezTo>
                        <a:cubicBezTo>
                          <a:pt x="308802" y="508093"/>
                          <a:pt x="3459" y="375906"/>
                          <a:pt x="0" y="24412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E35EEDA0-BC4F-4953-ADF8-1E13534F58E2}"/>
              </a:ext>
            </a:extLst>
          </p:cNvPr>
          <p:cNvSpPr/>
          <p:nvPr/>
        </p:nvSpPr>
        <p:spPr>
          <a:xfrm>
            <a:off x="7267164" y="1429006"/>
            <a:ext cx="1406454" cy="488245"/>
          </a:xfrm>
          <a:prstGeom prst="ellipse">
            <a:avLst/>
          </a:prstGeom>
          <a:noFill/>
          <a:ln w="38100">
            <a:solidFill>
              <a:srgbClr val="FF0000"/>
            </a:solidFill>
            <a:extLst>
              <a:ext uri="{C807C97D-BFC1-408E-A445-0C87EB9F89A2}">
                <ask:lineSketchStyleProps xmlns:ask="http://schemas.microsoft.com/office/drawing/2018/sketchyshapes" sd="4266498984">
                  <a:custGeom>
                    <a:avLst/>
                    <a:gdLst>
                      <a:gd name="connsiteX0" fmla="*/ 0 w 1406454"/>
                      <a:gd name="connsiteY0" fmla="*/ 244123 h 488245"/>
                      <a:gd name="connsiteX1" fmla="*/ 703227 w 1406454"/>
                      <a:gd name="connsiteY1" fmla="*/ 0 h 488245"/>
                      <a:gd name="connsiteX2" fmla="*/ 1406454 w 1406454"/>
                      <a:gd name="connsiteY2" fmla="*/ 244123 h 488245"/>
                      <a:gd name="connsiteX3" fmla="*/ 703227 w 1406454"/>
                      <a:gd name="connsiteY3" fmla="*/ 488246 h 488245"/>
                      <a:gd name="connsiteX4" fmla="*/ 0 w 1406454"/>
                      <a:gd name="connsiteY4" fmla="*/ 244123 h 488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54" h="488245" extrusionOk="0">
                        <a:moveTo>
                          <a:pt x="0" y="244123"/>
                        </a:moveTo>
                        <a:cubicBezTo>
                          <a:pt x="5811" y="65584"/>
                          <a:pt x="351495" y="29523"/>
                          <a:pt x="703227" y="0"/>
                        </a:cubicBezTo>
                        <a:cubicBezTo>
                          <a:pt x="1077160" y="-5463"/>
                          <a:pt x="1413352" y="85110"/>
                          <a:pt x="1406454" y="244123"/>
                        </a:cubicBezTo>
                        <a:cubicBezTo>
                          <a:pt x="1416438" y="372348"/>
                          <a:pt x="1068299" y="547642"/>
                          <a:pt x="703227" y="488246"/>
                        </a:cubicBezTo>
                        <a:cubicBezTo>
                          <a:pt x="308802" y="508093"/>
                          <a:pt x="3459" y="375906"/>
                          <a:pt x="0" y="24412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63115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542123-6C51-4953-8AFF-433A65151203}"/>
              </a:ext>
            </a:extLst>
          </p:cNvPr>
          <p:cNvPicPr>
            <a:picLocks noChangeAspect="1"/>
          </p:cNvPicPr>
          <p:nvPr/>
        </p:nvPicPr>
        <p:blipFill rotWithShape="1">
          <a:blip r:embed="rId2"/>
          <a:srcRect l="67422" t="50000" r="1651" b="3161"/>
          <a:stretch/>
        </p:blipFill>
        <p:spPr>
          <a:xfrm>
            <a:off x="1145356" y="216816"/>
            <a:ext cx="3770722" cy="3212184"/>
          </a:xfrm>
          <a:prstGeom prst="rect">
            <a:avLst/>
          </a:prstGeom>
        </p:spPr>
      </p:pic>
      <p:pic>
        <p:nvPicPr>
          <p:cNvPr id="4" name="Picture 3">
            <a:extLst>
              <a:ext uri="{FF2B5EF4-FFF2-40B4-BE49-F238E27FC236}">
                <a16:creationId xmlns:a16="http://schemas.microsoft.com/office/drawing/2014/main" id="{2A9FE9AD-3652-4391-8568-6FC9352CD46E}"/>
              </a:ext>
            </a:extLst>
          </p:cNvPr>
          <p:cNvPicPr>
            <a:picLocks noChangeAspect="1"/>
          </p:cNvPicPr>
          <p:nvPr/>
        </p:nvPicPr>
        <p:blipFill rotWithShape="1">
          <a:blip r:embed="rId3"/>
          <a:srcRect l="67345" t="50000" r="1727" b="3436"/>
          <a:stretch/>
        </p:blipFill>
        <p:spPr>
          <a:xfrm>
            <a:off x="7235072" y="326403"/>
            <a:ext cx="3770722" cy="3193330"/>
          </a:xfrm>
          <a:prstGeom prst="rect">
            <a:avLst/>
          </a:prstGeom>
        </p:spPr>
      </p:pic>
      <p:pic>
        <p:nvPicPr>
          <p:cNvPr id="6" name="Picture 5">
            <a:extLst>
              <a:ext uri="{FF2B5EF4-FFF2-40B4-BE49-F238E27FC236}">
                <a16:creationId xmlns:a16="http://schemas.microsoft.com/office/drawing/2014/main" id="{EE60BB4E-1114-4C1A-A65B-AABCD7508F16}"/>
              </a:ext>
            </a:extLst>
          </p:cNvPr>
          <p:cNvPicPr>
            <a:picLocks noChangeAspect="1"/>
          </p:cNvPicPr>
          <p:nvPr/>
        </p:nvPicPr>
        <p:blipFill rotWithShape="1">
          <a:blip r:embed="rId4"/>
          <a:srcRect l="67268" t="50275" r="2191" b="3161"/>
          <a:stretch/>
        </p:blipFill>
        <p:spPr>
          <a:xfrm>
            <a:off x="1145356" y="3519733"/>
            <a:ext cx="3723587" cy="3193330"/>
          </a:xfrm>
          <a:prstGeom prst="rect">
            <a:avLst/>
          </a:prstGeom>
        </p:spPr>
      </p:pic>
      <p:pic>
        <p:nvPicPr>
          <p:cNvPr id="7" name="Picture 6">
            <a:extLst>
              <a:ext uri="{FF2B5EF4-FFF2-40B4-BE49-F238E27FC236}">
                <a16:creationId xmlns:a16="http://schemas.microsoft.com/office/drawing/2014/main" id="{172956FE-953A-4A9D-908A-F88C6F073D6A}"/>
              </a:ext>
            </a:extLst>
          </p:cNvPr>
          <p:cNvPicPr>
            <a:picLocks noChangeAspect="1"/>
          </p:cNvPicPr>
          <p:nvPr/>
        </p:nvPicPr>
        <p:blipFill rotWithShape="1">
          <a:blip r:embed="rId5"/>
          <a:srcRect l="66958" t="50000" r="1572" b="3848"/>
          <a:stretch/>
        </p:blipFill>
        <p:spPr>
          <a:xfrm>
            <a:off x="7126663" y="3533873"/>
            <a:ext cx="3836710" cy="3165049"/>
          </a:xfrm>
          <a:prstGeom prst="rect">
            <a:avLst/>
          </a:prstGeom>
        </p:spPr>
      </p:pic>
    </p:spTree>
    <p:extLst>
      <p:ext uri="{BB962C8B-B14F-4D97-AF65-F5344CB8AC3E}">
        <p14:creationId xmlns:p14="http://schemas.microsoft.com/office/powerpoint/2010/main" val="93755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E716A07-7778-4C75-BBBE-40E52BA2D690}"/>
              </a:ext>
            </a:extLst>
          </p:cNvPr>
          <p:cNvGraphicFramePr>
            <a:graphicFrameLocks/>
          </p:cNvGraphicFramePr>
          <p:nvPr>
            <p:extLst>
              <p:ext uri="{D42A27DB-BD31-4B8C-83A1-F6EECF244321}">
                <p14:modId xmlns:p14="http://schemas.microsoft.com/office/powerpoint/2010/main" val="3464879547"/>
              </p:ext>
            </p:extLst>
          </p:nvPr>
        </p:nvGraphicFramePr>
        <p:xfrm>
          <a:off x="2307907" y="757237"/>
          <a:ext cx="8141017" cy="5429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89703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DFE4829-6F16-440A-9B50-0B3D172131C1}"/>
              </a:ext>
            </a:extLst>
          </p:cNvPr>
          <p:cNvGraphicFramePr>
            <a:graphicFrameLocks/>
          </p:cNvGraphicFramePr>
          <p:nvPr>
            <p:extLst>
              <p:ext uri="{D42A27DB-BD31-4B8C-83A1-F6EECF244321}">
                <p14:modId xmlns:p14="http://schemas.microsoft.com/office/powerpoint/2010/main" val="3372795359"/>
              </p:ext>
            </p:extLst>
          </p:nvPr>
        </p:nvGraphicFramePr>
        <p:xfrm>
          <a:off x="2980063" y="1105801"/>
          <a:ext cx="7011662" cy="47425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40302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81A550-C1F0-4D4D-95A1-2E15912FAC68}"/>
              </a:ext>
            </a:extLst>
          </p:cNvPr>
          <p:cNvPicPr>
            <a:picLocks noChangeAspect="1"/>
          </p:cNvPicPr>
          <p:nvPr/>
        </p:nvPicPr>
        <p:blipFill>
          <a:blip r:embed="rId2"/>
          <a:stretch>
            <a:fillRect/>
          </a:stretch>
        </p:blipFill>
        <p:spPr>
          <a:xfrm>
            <a:off x="2418542" y="1159036"/>
            <a:ext cx="6852720" cy="4539927"/>
          </a:xfrm>
          <a:prstGeom prst="rect">
            <a:avLst/>
          </a:prstGeom>
        </p:spPr>
      </p:pic>
    </p:spTree>
    <p:extLst>
      <p:ext uri="{BB962C8B-B14F-4D97-AF65-F5344CB8AC3E}">
        <p14:creationId xmlns:p14="http://schemas.microsoft.com/office/powerpoint/2010/main" val="4013341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781106-E280-46A7-BF50-302A1C8003C9}"/>
              </a:ext>
            </a:extLst>
          </p:cNvPr>
          <p:cNvPicPr>
            <a:picLocks noChangeAspect="1"/>
          </p:cNvPicPr>
          <p:nvPr/>
        </p:nvPicPr>
        <p:blipFill>
          <a:blip r:embed="rId2"/>
          <a:stretch>
            <a:fillRect/>
          </a:stretch>
        </p:blipFill>
        <p:spPr>
          <a:xfrm>
            <a:off x="2861329" y="838003"/>
            <a:ext cx="6386365" cy="4795078"/>
          </a:xfrm>
          <a:prstGeom prst="rect">
            <a:avLst/>
          </a:prstGeom>
        </p:spPr>
      </p:pic>
      <p:sp>
        <p:nvSpPr>
          <p:cNvPr id="4" name="Rectangle 3">
            <a:extLst>
              <a:ext uri="{FF2B5EF4-FFF2-40B4-BE49-F238E27FC236}">
                <a16:creationId xmlns:a16="http://schemas.microsoft.com/office/drawing/2014/main" id="{BB593E97-4008-4B9B-BAE3-BEBC028593DE}"/>
              </a:ext>
            </a:extLst>
          </p:cNvPr>
          <p:cNvSpPr/>
          <p:nvPr/>
        </p:nvSpPr>
        <p:spPr>
          <a:xfrm>
            <a:off x="5956170" y="6009291"/>
            <a:ext cx="6096000" cy="646331"/>
          </a:xfrm>
          <a:prstGeom prst="rect">
            <a:avLst/>
          </a:prstGeom>
        </p:spPr>
        <p:txBody>
          <a:bodyPr>
            <a:spAutoFit/>
          </a:bodyPr>
          <a:lstStyle/>
          <a:p>
            <a:r>
              <a:rPr lang="en-CA" dirty="0">
                <a:hlinkClick r:id="rId3"/>
              </a:rPr>
              <a:t>https://www.quora.com/What-should-everyone-know-about-making-good-charts-and-graphs-to-represent-data</a:t>
            </a:r>
            <a:endParaRPr lang="en-CA" dirty="0"/>
          </a:p>
        </p:txBody>
      </p:sp>
    </p:spTree>
    <p:extLst>
      <p:ext uri="{BB962C8B-B14F-4D97-AF65-F5344CB8AC3E}">
        <p14:creationId xmlns:p14="http://schemas.microsoft.com/office/powerpoint/2010/main" val="2947989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19C4F-637F-4ADA-BAE5-242164EC9C73}"/>
              </a:ext>
            </a:extLst>
          </p:cNvPr>
          <p:cNvSpPr/>
          <p:nvPr/>
        </p:nvSpPr>
        <p:spPr>
          <a:xfrm>
            <a:off x="2028598" y="321153"/>
            <a:ext cx="7673447" cy="754694"/>
          </a:xfrm>
          <a:prstGeom prst="rect">
            <a:avLst/>
          </a:prstGeom>
        </p:spPr>
        <p:txBody>
          <a:bodyPr wrap="none">
            <a:spAutoFit/>
          </a:bodyPr>
          <a:lstStyle/>
          <a:p>
            <a:pPr lvl="1">
              <a:lnSpc>
                <a:spcPct val="150000"/>
              </a:lnSpc>
            </a:pPr>
            <a:r>
              <a:rPr lang="en-CA" sz="3200" b="1" dirty="0"/>
              <a:t>3.	A recipe for reporting data effectively</a:t>
            </a:r>
          </a:p>
        </p:txBody>
      </p:sp>
      <p:sp>
        <p:nvSpPr>
          <p:cNvPr id="3" name="TextBox 2">
            <a:extLst>
              <a:ext uri="{FF2B5EF4-FFF2-40B4-BE49-F238E27FC236}">
                <a16:creationId xmlns:a16="http://schemas.microsoft.com/office/drawing/2014/main" id="{C7CBC6CD-FA88-44B3-9D6C-3F98968AC5F8}"/>
              </a:ext>
            </a:extLst>
          </p:cNvPr>
          <p:cNvSpPr txBox="1"/>
          <p:nvPr/>
        </p:nvSpPr>
        <p:spPr>
          <a:xfrm>
            <a:off x="600113" y="1515792"/>
            <a:ext cx="10685954" cy="5021055"/>
          </a:xfrm>
          <a:prstGeom prst="rect">
            <a:avLst/>
          </a:prstGeom>
          <a:noFill/>
        </p:spPr>
        <p:txBody>
          <a:bodyPr wrap="square" rtlCol="0">
            <a:spAutoFit/>
          </a:bodyPr>
          <a:lstStyle/>
          <a:p>
            <a:pPr lvl="1">
              <a:lnSpc>
                <a:spcPct val="150000"/>
              </a:lnSpc>
            </a:pPr>
            <a:r>
              <a:rPr lang="en-CA" sz="2400" b="1" dirty="0">
                <a:solidFill>
                  <a:schemeClr val="bg2">
                    <a:lumMod val="90000"/>
                  </a:schemeClr>
                </a:solidFill>
              </a:rPr>
              <a:t>Choose the right tool: </a:t>
            </a:r>
            <a:r>
              <a:rPr lang="en-CA" sz="2400" dirty="0">
                <a:solidFill>
                  <a:schemeClr val="bg2">
                    <a:lumMod val="90000"/>
                  </a:schemeClr>
                </a:solidFill>
              </a:rPr>
              <a:t>each data might have a graph type that best represents your message. Be thoughtful about what your visualization is telling</a:t>
            </a:r>
            <a:endParaRPr lang="en-CA" sz="2400" b="1" dirty="0">
              <a:solidFill>
                <a:schemeClr val="bg2">
                  <a:lumMod val="90000"/>
                </a:schemeClr>
              </a:solidFill>
            </a:endParaRPr>
          </a:p>
          <a:p>
            <a:pPr lvl="1">
              <a:lnSpc>
                <a:spcPct val="150000"/>
              </a:lnSpc>
            </a:pPr>
            <a:r>
              <a:rPr lang="en-CA" sz="2400" b="1" dirty="0">
                <a:solidFill>
                  <a:schemeClr val="bg2">
                    <a:lumMod val="90000"/>
                  </a:schemeClr>
                </a:solidFill>
              </a:rPr>
              <a:t>Proportionality: </a:t>
            </a:r>
            <a:r>
              <a:rPr lang="en-CA" sz="2400" dirty="0">
                <a:solidFill>
                  <a:schemeClr val="bg2">
                    <a:lumMod val="90000"/>
                  </a:schemeClr>
                </a:solidFill>
              </a:rPr>
              <a:t>graphical elements should reflect the underline relationship of data</a:t>
            </a:r>
          </a:p>
          <a:p>
            <a:pPr lvl="1">
              <a:lnSpc>
                <a:spcPct val="150000"/>
              </a:lnSpc>
            </a:pPr>
            <a:r>
              <a:rPr lang="en-CA" sz="2400" b="1" dirty="0">
                <a:solidFill>
                  <a:schemeClr val="bg2">
                    <a:lumMod val="90000"/>
                  </a:schemeClr>
                </a:solidFill>
              </a:rPr>
              <a:t>Perspective:</a:t>
            </a:r>
            <a:r>
              <a:rPr lang="en-CA" sz="2400" dirty="0">
                <a:solidFill>
                  <a:schemeClr val="bg2">
                    <a:lumMod val="90000"/>
                  </a:schemeClr>
                </a:solidFill>
              </a:rPr>
              <a:t> graphs should allow for correct interpretation of the data</a:t>
            </a:r>
          </a:p>
          <a:p>
            <a:pPr lvl="1">
              <a:lnSpc>
                <a:spcPct val="150000"/>
              </a:lnSpc>
            </a:pPr>
            <a:r>
              <a:rPr lang="en-CA" sz="2400" b="1" dirty="0"/>
              <a:t>Clarity: </a:t>
            </a:r>
            <a:r>
              <a:rPr lang="en-CA" sz="2400" dirty="0"/>
              <a:t>use the minimal number of graphical elements to communicate the data</a:t>
            </a:r>
          </a:p>
          <a:p>
            <a:pPr lvl="1">
              <a:lnSpc>
                <a:spcPct val="150000"/>
              </a:lnSpc>
            </a:pPr>
            <a:r>
              <a:rPr lang="en-CA" sz="2400" b="1" dirty="0">
                <a:solidFill>
                  <a:schemeClr val="bg2">
                    <a:lumMod val="90000"/>
                  </a:schemeClr>
                </a:solidFill>
              </a:rPr>
              <a:t>Consistency: </a:t>
            </a:r>
            <a:r>
              <a:rPr lang="en-CA" sz="2400" dirty="0">
                <a:solidFill>
                  <a:schemeClr val="bg2">
                    <a:lumMod val="90000"/>
                  </a:schemeClr>
                </a:solidFill>
              </a:rPr>
              <a:t>use same visual components across graphs</a:t>
            </a:r>
          </a:p>
          <a:p>
            <a:pPr lvl="1">
              <a:lnSpc>
                <a:spcPct val="150000"/>
              </a:lnSpc>
            </a:pPr>
            <a:r>
              <a:rPr lang="en-CA" sz="2400" b="1" dirty="0">
                <a:solidFill>
                  <a:schemeClr val="bg2">
                    <a:lumMod val="90000"/>
                  </a:schemeClr>
                </a:solidFill>
              </a:rPr>
              <a:t>Speak to your audience:</a:t>
            </a:r>
            <a:r>
              <a:rPr lang="en-CA" sz="2400" dirty="0">
                <a:solidFill>
                  <a:schemeClr val="bg2">
                    <a:lumMod val="90000"/>
                  </a:schemeClr>
                </a:solidFill>
              </a:rPr>
              <a:t> e.g. avoid color schema difficult for color-blindness, use standards</a:t>
            </a:r>
            <a:endParaRPr lang="en-CA" sz="2400" b="1" dirty="0">
              <a:solidFill>
                <a:schemeClr val="bg2">
                  <a:lumMod val="90000"/>
                </a:schemeClr>
              </a:solidFill>
            </a:endParaRPr>
          </a:p>
        </p:txBody>
      </p:sp>
    </p:spTree>
    <p:extLst>
      <p:ext uri="{BB962C8B-B14F-4D97-AF65-F5344CB8AC3E}">
        <p14:creationId xmlns:p14="http://schemas.microsoft.com/office/powerpoint/2010/main" val="917869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A31FA4-094B-4E25-91B6-5E4DB901BEC2}"/>
              </a:ext>
            </a:extLst>
          </p:cNvPr>
          <p:cNvPicPr>
            <a:picLocks noChangeAspect="1"/>
          </p:cNvPicPr>
          <p:nvPr/>
        </p:nvPicPr>
        <p:blipFill>
          <a:blip r:embed="rId2"/>
          <a:stretch>
            <a:fillRect/>
          </a:stretch>
        </p:blipFill>
        <p:spPr>
          <a:xfrm>
            <a:off x="1809750" y="95250"/>
            <a:ext cx="8572500" cy="6667500"/>
          </a:xfrm>
          <a:prstGeom prst="rect">
            <a:avLst/>
          </a:prstGeom>
        </p:spPr>
      </p:pic>
      <p:sp>
        <p:nvSpPr>
          <p:cNvPr id="3" name="Rectangle 2">
            <a:extLst>
              <a:ext uri="{FF2B5EF4-FFF2-40B4-BE49-F238E27FC236}">
                <a16:creationId xmlns:a16="http://schemas.microsoft.com/office/drawing/2014/main" id="{62BEE500-52BF-4C65-B0C3-F5F8B535FF0E}"/>
              </a:ext>
            </a:extLst>
          </p:cNvPr>
          <p:cNvSpPr/>
          <p:nvPr/>
        </p:nvSpPr>
        <p:spPr>
          <a:xfrm>
            <a:off x="8501807" y="6393418"/>
            <a:ext cx="3625929" cy="369332"/>
          </a:xfrm>
          <a:prstGeom prst="rect">
            <a:avLst/>
          </a:prstGeom>
        </p:spPr>
        <p:txBody>
          <a:bodyPr wrap="none">
            <a:spAutoFit/>
          </a:bodyPr>
          <a:lstStyle/>
          <a:p>
            <a:r>
              <a:rPr lang="en-CA" dirty="0">
                <a:hlinkClick r:id="rId3"/>
              </a:rPr>
              <a:t>http://bcuchta.com/wall_of_shame/</a:t>
            </a:r>
            <a:endParaRPr lang="en-CA" dirty="0"/>
          </a:p>
        </p:txBody>
      </p:sp>
    </p:spTree>
    <p:extLst>
      <p:ext uri="{BB962C8B-B14F-4D97-AF65-F5344CB8AC3E}">
        <p14:creationId xmlns:p14="http://schemas.microsoft.com/office/powerpoint/2010/main" val="1074165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ure 1. Comparison of predicted protein networks for E. coli. (a) Protein pairs and their mutual information scores based on phylogenetic profiling were used to generate a network for E. coli. Figure generated using data from [4, supplementary information] (b) Protein interactions were predicted using Bioverse [7] based on finding pairs of proteins similar in sequence to proteins from a database of experimentally determined interactions. Figure generated using data from Bioverse (http://bioverse.compbio.washington.edu). For both networks, nodes representing proteins are colored based on their gene ontology (GO) [19] category and the 220 proteins present in both networks are outlined in blue. Edges represent the predicted relationships between proteins [functional linkages in (a) and protein interactions in (b)] and are colored by confidence (a) or mutual information score (b).">
            <a:extLst>
              <a:ext uri="{FF2B5EF4-FFF2-40B4-BE49-F238E27FC236}">
                <a16:creationId xmlns:a16="http://schemas.microsoft.com/office/drawing/2014/main" id="{6B5556B4-A491-48E5-BBDA-E9E44F215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066" y="1196861"/>
            <a:ext cx="7458075" cy="4181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B6D529-B879-438D-916B-3DF5BC21A9BB}"/>
              </a:ext>
            </a:extLst>
          </p:cNvPr>
          <p:cNvSpPr/>
          <p:nvPr/>
        </p:nvSpPr>
        <p:spPr>
          <a:xfrm>
            <a:off x="5984449" y="5834894"/>
            <a:ext cx="6096000" cy="646331"/>
          </a:xfrm>
          <a:prstGeom prst="rect">
            <a:avLst/>
          </a:prstGeom>
        </p:spPr>
        <p:txBody>
          <a:bodyPr>
            <a:spAutoFit/>
          </a:bodyPr>
          <a:lstStyle/>
          <a:p>
            <a:r>
              <a:rPr lang="en-CA" dirty="0">
                <a:hlinkClick r:id="rId3"/>
              </a:rPr>
              <a:t>https://abucketfullofscience.wordpress.com/2016/04/12/bad-bad-science-figures/</a:t>
            </a:r>
            <a:endParaRPr lang="en-CA" dirty="0"/>
          </a:p>
        </p:txBody>
      </p:sp>
    </p:spTree>
    <p:extLst>
      <p:ext uri="{BB962C8B-B14F-4D97-AF65-F5344CB8AC3E}">
        <p14:creationId xmlns:p14="http://schemas.microsoft.com/office/powerpoint/2010/main" val="1039067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437C3B-20BE-47F0-8431-58A18A515A24}"/>
              </a:ext>
            </a:extLst>
          </p:cNvPr>
          <p:cNvSpPr/>
          <p:nvPr/>
        </p:nvSpPr>
        <p:spPr>
          <a:xfrm>
            <a:off x="2837466" y="2589639"/>
            <a:ext cx="5962273" cy="754694"/>
          </a:xfrm>
          <a:prstGeom prst="rect">
            <a:avLst/>
          </a:prstGeom>
        </p:spPr>
        <p:txBody>
          <a:bodyPr wrap="none">
            <a:spAutoFit/>
          </a:bodyPr>
          <a:lstStyle/>
          <a:p>
            <a:pPr lvl="1">
              <a:lnSpc>
                <a:spcPct val="150000"/>
              </a:lnSpc>
            </a:pPr>
            <a:r>
              <a:rPr lang="en-CA" sz="3200" b="1" dirty="0"/>
              <a:t>Less is more: the data-ink ratio </a:t>
            </a:r>
          </a:p>
        </p:txBody>
      </p:sp>
      <p:sp>
        <p:nvSpPr>
          <p:cNvPr id="5" name="Rectangle 4">
            <a:extLst>
              <a:ext uri="{FF2B5EF4-FFF2-40B4-BE49-F238E27FC236}">
                <a16:creationId xmlns:a16="http://schemas.microsoft.com/office/drawing/2014/main" id="{8B19C87D-D67C-45C3-A9EB-77489DBAABA2}"/>
              </a:ext>
            </a:extLst>
          </p:cNvPr>
          <p:cNvSpPr/>
          <p:nvPr/>
        </p:nvSpPr>
        <p:spPr>
          <a:xfrm>
            <a:off x="3747633" y="4247634"/>
            <a:ext cx="4553362" cy="369332"/>
          </a:xfrm>
          <a:prstGeom prst="rect">
            <a:avLst/>
          </a:prstGeom>
        </p:spPr>
        <p:txBody>
          <a:bodyPr wrap="none">
            <a:spAutoFit/>
          </a:bodyPr>
          <a:lstStyle/>
          <a:p>
            <a:r>
              <a:rPr lang="en-CA" dirty="0"/>
              <a:t>The Visual Display of Quantitative Information </a:t>
            </a:r>
          </a:p>
        </p:txBody>
      </p:sp>
      <p:sp>
        <p:nvSpPr>
          <p:cNvPr id="6" name="Rectangle 5">
            <a:extLst>
              <a:ext uri="{FF2B5EF4-FFF2-40B4-BE49-F238E27FC236}">
                <a16:creationId xmlns:a16="http://schemas.microsoft.com/office/drawing/2014/main" id="{467AABBE-5EA2-41C5-A604-D9E92D300B6F}"/>
              </a:ext>
            </a:extLst>
          </p:cNvPr>
          <p:cNvSpPr/>
          <p:nvPr/>
        </p:nvSpPr>
        <p:spPr>
          <a:xfrm>
            <a:off x="4902806" y="3785969"/>
            <a:ext cx="1831592" cy="461665"/>
          </a:xfrm>
          <a:prstGeom prst="rect">
            <a:avLst/>
          </a:prstGeom>
        </p:spPr>
        <p:txBody>
          <a:bodyPr wrap="none">
            <a:spAutoFit/>
          </a:bodyPr>
          <a:lstStyle/>
          <a:p>
            <a:r>
              <a:rPr lang="en-CA" sz="2400" dirty="0"/>
              <a:t>Edward Tufte</a:t>
            </a:r>
          </a:p>
        </p:txBody>
      </p:sp>
    </p:spTree>
    <p:extLst>
      <p:ext uri="{BB962C8B-B14F-4D97-AF65-F5344CB8AC3E}">
        <p14:creationId xmlns:p14="http://schemas.microsoft.com/office/powerpoint/2010/main" val="3716598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A638E6-F434-40F5-8727-D4759536EED6}"/>
              </a:ext>
            </a:extLst>
          </p:cNvPr>
          <p:cNvSpPr/>
          <p:nvPr/>
        </p:nvSpPr>
        <p:spPr>
          <a:xfrm>
            <a:off x="3154966" y="308452"/>
            <a:ext cx="5962273" cy="754694"/>
          </a:xfrm>
          <a:prstGeom prst="rect">
            <a:avLst/>
          </a:prstGeom>
        </p:spPr>
        <p:txBody>
          <a:bodyPr wrap="none">
            <a:spAutoFit/>
          </a:bodyPr>
          <a:lstStyle/>
          <a:p>
            <a:pPr lvl="1">
              <a:lnSpc>
                <a:spcPct val="150000"/>
              </a:lnSpc>
            </a:pPr>
            <a:r>
              <a:rPr lang="en-CA" sz="3200" b="1" dirty="0"/>
              <a:t>Less is more: the data-ink ratio </a:t>
            </a:r>
          </a:p>
        </p:txBody>
      </p:sp>
      <p:pic>
        <p:nvPicPr>
          <p:cNvPr id="2050" name="Picture 2" descr="http://static1.squarespace.com/static/56713bf4dc5cb41142f28d1f/5671e8bf816924fc22651410/5671eb2e816924fc22651bc9/1450306350612/devourThePie3.gif?format=original">
            <a:extLst>
              <a:ext uri="{FF2B5EF4-FFF2-40B4-BE49-F238E27FC236}">
                <a16:creationId xmlns:a16="http://schemas.microsoft.com/office/drawing/2014/main" id="{1391F676-41B5-4363-AB00-52CB0EF04B1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1107018"/>
            <a:ext cx="6883400" cy="5162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7F35DB7-E3BF-4EB9-9B25-194687165CF1}"/>
              </a:ext>
            </a:extLst>
          </p:cNvPr>
          <p:cNvSpPr/>
          <p:nvPr/>
        </p:nvSpPr>
        <p:spPr>
          <a:xfrm>
            <a:off x="6096000" y="6331969"/>
            <a:ext cx="5859489" cy="369332"/>
          </a:xfrm>
          <a:prstGeom prst="rect">
            <a:avLst/>
          </a:prstGeom>
        </p:spPr>
        <p:txBody>
          <a:bodyPr wrap="none">
            <a:spAutoFit/>
          </a:bodyPr>
          <a:lstStyle/>
          <a:p>
            <a:r>
              <a:rPr lang="en-CA" dirty="0"/>
              <a:t>https://www.darkhorseanalytics.com/blog/salvaging-the-pie</a:t>
            </a:r>
          </a:p>
        </p:txBody>
      </p:sp>
    </p:spTree>
    <p:extLst>
      <p:ext uri="{BB962C8B-B14F-4D97-AF65-F5344CB8AC3E}">
        <p14:creationId xmlns:p14="http://schemas.microsoft.com/office/powerpoint/2010/main" val="44598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2" name="TextBox 1">
            <a:extLst>
              <a:ext uri="{FF2B5EF4-FFF2-40B4-BE49-F238E27FC236}">
                <a16:creationId xmlns:a16="http://schemas.microsoft.com/office/drawing/2014/main" id="{5F9934B1-1A47-4841-B2A2-8BC0667BBA08}"/>
              </a:ext>
            </a:extLst>
          </p:cNvPr>
          <p:cNvSpPr txBox="1"/>
          <p:nvPr/>
        </p:nvSpPr>
        <p:spPr>
          <a:xfrm>
            <a:off x="2698891" y="1488463"/>
            <a:ext cx="6695807" cy="369332"/>
          </a:xfrm>
          <a:prstGeom prst="rect">
            <a:avLst/>
          </a:prstGeom>
          <a:noFill/>
        </p:spPr>
        <p:txBody>
          <a:bodyPr wrap="none" rtlCol="0">
            <a:spAutoFit/>
          </a:bodyPr>
          <a:lstStyle/>
          <a:p>
            <a:r>
              <a:rPr lang="en-CA" dirty="0"/>
              <a:t>“there is no statistical tool that is as powerful as a well-chosen graph”</a:t>
            </a:r>
          </a:p>
        </p:txBody>
      </p:sp>
      <p:sp>
        <p:nvSpPr>
          <p:cNvPr id="3" name="TextBox 2">
            <a:extLst>
              <a:ext uri="{FF2B5EF4-FFF2-40B4-BE49-F238E27FC236}">
                <a16:creationId xmlns:a16="http://schemas.microsoft.com/office/drawing/2014/main" id="{E28C3295-9CEE-4CA2-ADE2-E8C70294C609}"/>
              </a:ext>
            </a:extLst>
          </p:cNvPr>
          <p:cNvSpPr txBox="1"/>
          <p:nvPr/>
        </p:nvSpPr>
        <p:spPr>
          <a:xfrm>
            <a:off x="6433604" y="1857795"/>
            <a:ext cx="3604128" cy="307777"/>
          </a:xfrm>
          <a:prstGeom prst="rect">
            <a:avLst/>
          </a:prstGeom>
          <a:noFill/>
        </p:spPr>
        <p:txBody>
          <a:bodyPr wrap="none" rtlCol="0">
            <a:spAutoFit/>
          </a:bodyPr>
          <a:lstStyle/>
          <a:p>
            <a:r>
              <a:rPr lang="en-CA" sz="1400" dirty="0"/>
              <a:t>Chambers, Cleveland, Kleiner and Tukey (1983)</a:t>
            </a:r>
          </a:p>
        </p:txBody>
      </p:sp>
      <p:sp>
        <p:nvSpPr>
          <p:cNvPr id="4" name="Oval 3">
            <a:extLst>
              <a:ext uri="{FF2B5EF4-FFF2-40B4-BE49-F238E27FC236}">
                <a16:creationId xmlns:a16="http://schemas.microsoft.com/office/drawing/2014/main" id="{0717FBF3-ECB0-4FEF-9AD4-870DE247DA7D}"/>
              </a:ext>
            </a:extLst>
          </p:cNvPr>
          <p:cNvSpPr/>
          <p:nvPr/>
        </p:nvSpPr>
        <p:spPr>
          <a:xfrm>
            <a:off x="3863021" y="1429006"/>
            <a:ext cx="1406454" cy="488245"/>
          </a:xfrm>
          <a:prstGeom prst="ellipse">
            <a:avLst/>
          </a:prstGeom>
          <a:noFill/>
          <a:ln w="38100">
            <a:solidFill>
              <a:srgbClr val="FF0000"/>
            </a:solidFill>
            <a:extLst>
              <a:ext uri="{C807C97D-BFC1-408E-A445-0C87EB9F89A2}">
                <ask:lineSketchStyleProps xmlns:ask="http://schemas.microsoft.com/office/drawing/2018/sketchyshapes" sd="4266498984">
                  <a:custGeom>
                    <a:avLst/>
                    <a:gdLst>
                      <a:gd name="connsiteX0" fmla="*/ 0 w 1406454"/>
                      <a:gd name="connsiteY0" fmla="*/ 244123 h 488245"/>
                      <a:gd name="connsiteX1" fmla="*/ 703227 w 1406454"/>
                      <a:gd name="connsiteY1" fmla="*/ 0 h 488245"/>
                      <a:gd name="connsiteX2" fmla="*/ 1406454 w 1406454"/>
                      <a:gd name="connsiteY2" fmla="*/ 244123 h 488245"/>
                      <a:gd name="connsiteX3" fmla="*/ 703227 w 1406454"/>
                      <a:gd name="connsiteY3" fmla="*/ 488246 h 488245"/>
                      <a:gd name="connsiteX4" fmla="*/ 0 w 1406454"/>
                      <a:gd name="connsiteY4" fmla="*/ 244123 h 488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54" h="488245" extrusionOk="0">
                        <a:moveTo>
                          <a:pt x="0" y="244123"/>
                        </a:moveTo>
                        <a:cubicBezTo>
                          <a:pt x="5811" y="65584"/>
                          <a:pt x="351495" y="29523"/>
                          <a:pt x="703227" y="0"/>
                        </a:cubicBezTo>
                        <a:cubicBezTo>
                          <a:pt x="1077160" y="-5463"/>
                          <a:pt x="1413352" y="85110"/>
                          <a:pt x="1406454" y="244123"/>
                        </a:cubicBezTo>
                        <a:cubicBezTo>
                          <a:pt x="1416438" y="372348"/>
                          <a:pt x="1068299" y="547642"/>
                          <a:pt x="703227" y="488246"/>
                        </a:cubicBezTo>
                        <a:cubicBezTo>
                          <a:pt x="308802" y="508093"/>
                          <a:pt x="3459" y="375906"/>
                          <a:pt x="0" y="24412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E35EEDA0-BC4F-4953-ADF8-1E13534F58E2}"/>
              </a:ext>
            </a:extLst>
          </p:cNvPr>
          <p:cNvSpPr/>
          <p:nvPr/>
        </p:nvSpPr>
        <p:spPr>
          <a:xfrm>
            <a:off x="7267164" y="1429006"/>
            <a:ext cx="1406454" cy="488245"/>
          </a:xfrm>
          <a:prstGeom prst="ellipse">
            <a:avLst/>
          </a:prstGeom>
          <a:noFill/>
          <a:ln w="38100">
            <a:solidFill>
              <a:srgbClr val="FF0000"/>
            </a:solidFill>
            <a:extLst>
              <a:ext uri="{C807C97D-BFC1-408E-A445-0C87EB9F89A2}">
                <ask:lineSketchStyleProps xmlns:ask="http://schemas.microsoft.com/office/drawing/2018/sketchyshapes" sd="4266498984">
                  <a:custGeom>
                    <a:avLst/>
                    <a:gdLst>
                      <a:gd name="connsiteX0" fmla="*/ 0 w 1406454"/>
                      <a:gd name="connsiteY0" fmla="*/ 244123 h 488245"/>
                      <a:gd name="connsiteX1" fmla="*/ 703227 w 1406454"/>
                      <a:gd name="connsiteY1" fmla="*/ 0 h 488245"/>
                      <a:gd name="connsiteX2" fmla="*/ 1406454 w 1406454"/>
                      <a:gd name="connsiteY2" fmla="*/ 244123 h 488245"/>
                      <a:gd name="connsiteX3" fmla="*/ 703227 w 1406454"/>
                      <a:gd name="connsiteY3" fmla="*/ 488246 h 488245"/>
                      <a:gd name="connsiteX4" fmla="*/ 0 w 1406454"/>
                      <a:gd name="connsiteY4" fmla="*/ 244123 h 488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54" h="488245" extrusionOk="0">
                        <a:moveTo>
                          <a:pt x="0" y="244123"/>
                        </a:moveTo>
                        <a:cubicBezTo>
                          <a:pt x="5811" y="65584"/>
                          <a:pt x="351495" y="29523"/>
                          <a:pt x="703227" y="0"/>
                        </a:cubicBezTo>
                        <a:cubicBezTo>
                          <a:pt x="1077160" y="-5463"/>
                          <a:pt x="1413352" y="85110"/>
                          <a:pt x="1406454" y="244123"/>
                        </a:cubicBezTo>
                        <a:cubicBezTo>
                          <a:pt x="1416438" y="372348"/>
                          <a:pt x="1068299" y="547642"/>
                          <a:pt x="703227" y="488246"/>
                        </a:cubicBezTo>
                        <a:cubicBezTo>
                          <a:pt x="308802" y="508093"/>
                          <a:pt x="3459" y="375906"/>
                          <a:pt x="0" y="24412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Hero Male">
            <a:extLst>
              <a:ext uri="{FF2B5EF4-FFF2-40B4-BE49-F238E27FC236}">
                <a16:creationId xmlns:a16="http://schemas.microsoft.com/office/drawing/2014/main" id="{F37EE5EF-C550-4922-94EC-E40E039C56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4818" y="3585475"/>
            <a:ext cx="914400" cy="914400"/>
          </a:xfrm>
          <a:prstGeom prst="rect">
            <a:avLst/>
          </a:prstGeom>
        </p:spPr>
      </p:pic>
      <p:pic>
        <p:nvPicPr>
          <p:cNvPr id="12" name="Graphic 11" descr="Hero Female">
            <a:extLst>
              <a:ext uri="{FF2B5EF4-FFF2-40B4-BE49-F238E27FC236}">
                <a16:creationId xmlns:a16="http://schemas.microsoft.com/office/drawing/2014/main" id="{49FE0BB3-1BDC-44B0-B04A-9A5D3E0B8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9218" y="3585475"/>
            <a:ext cx="914400" cy="914400"/>
          </a:xfrm>
          <a:prstGeom prst="rect">
            <a:avLst/>
          </a:prstGeom>
        </p:spPr>
      </p:pic>
      <p:sp>
        <p:nvSpPr>
          <p:cNvPr id="13" name="TextBox 12">
            <a:extLst>
              <a:ext uri="{FF2B5EF4-FFF2-40B4-BE49-F238E27FC236}">
                <a16:creationId xmlns:a16="http://schemas.microsoft.com/office/drawing/2014/main" id="{13DA5490-BA83-45AE-8333-48546786E213}"/>
              </a:ext>
            </a:extLst>
          </p:cNvPr>
          <p:cNvSpPr txBox="1"/>
          <p:nvPr/>
        </p:nvSpPr>
        <p:spPr>
          <a:xfrm>
            <a:off x="3465633" y="3811842"/>
            <a:ext cx="3160032" cy="461665"/>
          </a:xfrm>
          <a:prstGeom prst="rect">
            <a:avLst/>
          </a:prstGeom>
          <a:noFill/>
        </p:spPr>
        <p:txBody>
          <a:bodyPr wrap="none" rtlCol="0">
            <a:spAutoFit/>
          </a:bodyPr>
          <a:lstStyle/>
          <a:p>
            <a:r>
              <a:rPr lang="en-CA" sz="2400" b="1" dirty="0">
                <a:solidFill>
                  <a:srgbClr val="FF0000"/>
                </a:solidFill>
              </a:rPr>
              <a:t>You have a superpower</a:t>
            </a:r>
          </a:p>
        </p:txBody>
      </p:sp>
    </p:spTree>
    <p:extLst>
      <p:ext uri="{BB962C8B-B14F-4D97-AF65-F5344CB8AC3E}">
        <p14:creationId xmlns:p14="http://schemas.microsoft.com/office/powerpoint/2010/main" val="1133278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19C4F-637F-4ADA-BAE5-242164EC9C73}"/>
              </a:ext>
            </a:extLst>
          </p:cNvPr>
          <p:cNvSpPr/>
          <p:nvPr/>
        </p:nvSpPr>
        <p:spPr>
          <a:xfrm>
            <a:off x="2028598" y="321153"/>
            <a:ext cx="7673447" cy="754694"/>
          </a:xfrm>
          <a:prstGeom prst="rect">
            <a:avLst/>
          </a:prstGeom>
        </p:spPr>
        <p:txBody>
          <a:bodyPr wrap="none">
            <a:spAutoFit/>
          </a:bodyPr>
          <a:lstStyle/>
          <a:p>
            <a:pPr lvl="1">
              <a:lnSpc>
                <a:spcPct val="150000"/>
              </a:lnSpc>
            </a:pPr>
            <a:r>
              <a:rPr lang="en-CA" sz="3200" b="1" dirty="0"/>
              <a:t>3.	A recipe for reporting data effectively</a:t>
            </a:r>
          </a:p>
        </p:txBody>
      </p:sp>
      <p:sp>
        <p:nvSpPr>
          <p:cNvPr id="3" name="TextBox 2">
            <a:extLst>
              <a:ext uri="{FF2B5EF4-FFF2-40B4-BE49-F238E27FC236}">
                <a16:creationId xmlns:a16="http://schemas.microsoft.com/office/drawing/2014/main" id="{C7CBC6CD-FA88-44B3-9D6C-3F98968AC5F8}"/>
              </a:ext>
            </a:extLst>
          </p:cNvPr>
          <p:cNvSpPr txBox="1"/>
          <p:nvPr/>
        </p:nvSpPr>
        <p:spPr>
          <a:xfrm>
            <a:off x="600113" y="1515792"/>
            <a:ext cx="10685954" cy="5021055"/>
          </a:xfrm>
          <a:prstGeom prst="rect">
            <a:avLst/>
          </a:prstGeom>
          <a:noFill/>
        </p:spPr>
        <p:txBody>
          <a:bodyPr wrap="square" rtlCol="0">
            <a:spAutoFit/>
          </a:bodyPr>
          <a:lstStyle/>
          <a:p>
            <a:pPr lvl="1">
              <a:lnSpc>
                <a:spcPct val="150000"/>
              </a:lnSpc>
            </a:pPr>
            <a:r>
              <a:rPr lang="en-CA" sz="2400" b="1" dirty="0">
                <a:solidFill>
                  <a:schemeClr val="bg2">
                    <a:lumMod val="90000"/>
                  </a:schemeClr>
                </a:solidFill>
              </a:rPr>
              <a:t>Choose the right tool: </a:t>
            </a:r>
            <a:r>
              <a:rPr lang="en-CA" sz="2400" dirty="0">
                <a:solidFill>
                  <a:schemeClr val="bg2">
                    <a:lumMod val="90000"/>
                  </a:schemeClr>
                </a:solidFill>
              </a:rPr>
              <a:t>each data might have a graph type that best represents your message. Be thoughtful about what your visualization is telling</a:t>
            </a:r>
            <a:endParaRPr lang="en-CA" sz="2400" b="1" dirty="0">
              <a:solidFill>
                <a:schemeClr val="bg2">
                  <a:lumMod val="90000"/>
                </a:schemeClr>
              </a:solidFill>
            </a:endParaRPr>
          </a:p>
          <a:p>
            <a:pPr lvl="1">
              <a:lnSpc>
                <a:spcPct val="150000"/>
              </a:lnSpc>
            </a:pPr>
            <a:r>
              <a:rPr lang="en-CA" sz="2400" b="1" dirty="0">
                <a:solidFill>
                  <a:schemeClr val="bg2">
                    <a:lumMod val="90000"/>
                  </a:schemeClr>
                </a:solidFill>
              </a:rPr>
              <a:t>Proportionality: </a:t>
            </a:r>
            <a:r>
              <a:rPr lang="en-CA" sz="2400" dirty="0">
                <a:solidFill>
                  <a:schemeClr val="bg2">
                    <a:lumMod val="90000"/>
                  </a:schemeClr>
                </a:solidFill>
              </a:rPr>
              <a:t>graphical elements should reflect the underline relationship of data</a:t>
            </a:r>
          </a:p>
          <a:p>
            <a:pPr lvl="1">
              <a:lnSpc>
                <a:spcPct val="150000"/>
              </a:lnSpc>
            </a:pPr>
            <a:r>
              <a:rPr lang="en-CA" sz="2400" b="1" dirty="0">
                <a:solidFill>
                  <a:schemeClr val="bg2">
                    <a:lumMod val="90000"/>
                  </a:schemeClr>
                </a:solidFill>
              </a:rPr>
              <a:t>Perspective:</a:t>
            </a:r>
            <a:r>
              <a:rPr lang="en-CA" sz="2400" dirty="0">
                <a:solidFill>
                  <a:schemeClr val="bg2">
                    <a:lumMod val="90000"/>
                  </a:schemeClr>
                </a:solidFill>
              </a:rPr>
              <a:t> graphs should allow for correct interpretation of the data</a:t>
            </a:r>
          </a:p>
          <a:p>
            <a:pPr lvl="1">
              <a:lnSpc>
                <a:spcPct val="150000"/>
              </a:lnSpc>
            </a:pPr>
            <a:r>
              <a:rPr lang="en-CA" sz="2400" b="1" dirty="0">
                <a:solidFill>
                  <a:schemeClr val="bg2">
                    <a:lumMod val="90000"/>
                  </a:schemeClr>
                </a:solidFill>
              </a:rPr>
              <a:t>Clarity: </a:t>
            </a:r>
            <a:r>
              <a:rPr lang="en-CA" sz="2400" dirty="0">
                <a:solidFill>
                  <a:schemeClr val="bg2">
                    <a:lumMod val="90000"/>
                  </a:schemeClr>
                </a:solidFill>
              </a:rPr>
              <a:t>use the minimal number of graphical elements to communicate the data</a:t>
            </a:r>
          </a:p>
          <a:p>
            <a:pPr lvl="1">
              <a:lnSpc>
                <a:spcPct val="150000"/>
              </a:lnSpc>
            </a:pPr>
            <a:r>
              <a:rPr lang="en-CA" sz="2400" b="1" dirty="0"/>
              <a:t>Consistency: </a:t>
            </a:r>
            <a:r>
              <a:rPr lang="en-CA" sz="2400" dirty="0"/>
              <a:t>use same visual components across graphs</a:t>
            </a:r>
          </a:p>
          <a:p>
            <a:pPr lvl="1">
              <a:lnSpc>
                <a:spcPct val="150000"/>
              </a:lnSpc>
            </a:pPr>
            <a:r>
              <a:rPr lang="en-CA" sz="2400" b="1" dirty="0">
                <a:solidFill>
                  <a:schemeClr val="bg2">
                    <a:lumMod val="90000"/>
                  </a:schemeClr>
                </a:solidFill>
              </a:rPr>
              <a:t>Speak to your audience:</a:t>
            </a:r>
            <a:r>
              <a:rPr lang="en-CA" sz="2400" dirty="0">
                <a:solidFill>
                  <a:schemeClr val="bg2">
                    <a:lumMod val="90000"/>
                  </a:schemeClr>
                </a:solidFill>
              </a:rPr>
              <a:t> e.g. avoid color schema difficult for color-blindness, use standards</a:t>
            </a:r>
            <a:endParaRPr lang="en-CA" sz="2400" b="1" dirty="0">
              <a:solidFill>
                <a:schemeClr val="bg2">
                  <a:lumMod val="90000"/>
                </a:schemeClr>
              </a:solidFill>
            </a:endParaRPr>
          </a:p>
        </p:txBody>
      </p:sp>
    </p:spTree>
    <p:extLst>
      <p:ext uri="{BB962C8B-B14F-4D97-AF65-F5344CB8AC3E}">
        <p14:creationId xmlns:p14="http://schemas.microsoft.com/office/powerpoint/2010/main" val="1776055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hysiology and body-composition of male and female athletes. (a) The data set encompasses 73 female and 85 male professional athletes. (b) Male athletes tend to have higher red blood cell (RBC, reported in units of \(10^{12}\) per liter) counts than female athletes, but there are no such differences for white blood cell counts (WBC, reported in units of \(10^{9}\) per liter). (c) Male athletes tend to have a lower body fat percentage than female athletes performing in the same sport. Data source: Telford and Cunningham (1991)">
            <a:extLst>
              <a:ext uri="{FF2B5EF4-FFF2-40B4-BE49-F238E27FC236}">
                <a16:creationId xmlns:a16="http://schemas.microsoft.com/office/drawing/2014/main" id="{ECD9E387-950F-481F-8A74-2BEA2BE7E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636" y="740005"/>
            <a:ext cx="6862728" cy="51461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D29574F-8293-45B7-98D9-5D53ED81687B}"/>
              </a:ext>
            </a:extLst>
          </p:cNvPr>
          <p:cNvSpPr/>
          <p:nvPr/>
        </p:nvSpPr>
        <p:spPr>
          <a:xfrm>
            <a:off x="6283854" y="6180783"/>
            <a:ext cx="5657446" cy="369332"/>
          </a:xfrm>
          <a:prstGeom prst="rect">
            <a:avLst/>
          </a:prstGeom>
        </p:spPr>
        <p:txBody>
          <a:bodyPr wrap="none">
            <a:spAutoFit/>
          </a:bodyPr>
          <a:lstStyle/>
          <a:p>
            <a:r>
              <a:rPr lang="en-CA" dirty="0">
                <a:hlinkClick r:id="rId3"/>
              </a:rPr>
              <a:t>https://serialmentor.com/dataviz/multi-panel-figures.html</a:t>
            </a:r>
            <a:endParaRPr lang="en-CA" dirty="0"/>
          </a:p>
        </p:txBody>
      </p:sp>
    </p:spTree>
    <p:extLst>
      <p:ext uri="{BB962C8B-B14F-4D97-AF65-F5344CB8AC3E}">
        <p14:creationId xmlns:p14="http://schemas.microsoft.com/office/powerpoint/2010/main" val="3712385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Physiology and body-composition of male and female athletes. This figure shows the exact same data as Figure 21.7, but now using a consistent visual language. Data for female athletes is always shown to the left of the corresponding data for male athletes, and genders are consistently color-coded throughout all elements of the figure. Data source: Telford and Cunningham (1991)">
            <a:extLst>
              <a:ext uri="{FF2B5EF4-FFF2-40B4-BE49-F238E27FC236}">
                <a16:creationId xmlns:a16="http://schemas.microsoft.com/office/drawing/2014/main" id="{565B03EA-8A4F-4C76-A721-B600F8AB9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197" y="588332"/>
            <a:ext cx="7083901" cy="5312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C2DAE8C-887F-4862-842E-20AF24DF71FD}"/>
              </a:ext>
            </a:extLst>
          </p:cNvPr>
          <p:cNvSpPr/>
          <p:nvPr/>
        </p:nvSpPr>
        <p:spPr>
          <a:xfrm>
            <a:off x="6401690" y="6166643"/>
            <a:ext cx="5657446" cy="369332"/>
          </a:xfrm>
          <a:prstGeom prst="rect">
            <a:avLst/>
          </a:prstGeom>
        </p:spPr>
        <p:txBody>
          <a:bodyPr wrap="none">
            <a:spAutoFit/>
          </a:bodyPr>
          <a:lstStyle/>
          <a:p>
            <a:r>
              <a:rPr lang="en-CA" dirty="0">
                <a:hlinkClick r:id="rId3"/>
              </a:rPr>
              <a:t>https://serialmentor.com/dataviz/multi-panel-figures.html</a:t>
            </a:r>
            <a:endParaRPr lang="en-CA" dirty="0"/>
          </a:p>
        </p:txBody>
      </p:sp>
    </p:spTree>
    <p:extLst>
      <p:ext uri="{BB962C8B-B14F-4D97-AF65-F5344CB8AC3E}">
        <p14:creationId xmlns:p14="http://schemas.microsoft.com/office/powerpoint/2010/main" val="2624137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19C4F-637F-4ADA-BAE5-242164EC9C73}"/>
              </a:ext>
            </a:extLst>
          </p:cNvPr>
          <p:cNvSpPr/>
          <p:nvPr/>
        </p:nvSpPr>
        <p:spPr>
          <a:xfrm>
            <a:off x="2028598" y="321153"/>
            <a:ext cx="7673447" cy="754694"/>
          </a:xfrm>
          <a:prstGeom prst="rect">
            <a:avLst/>
          </a:prstGeom>
        </p:spPr>
        <p:txBody>
          <a:bodyPr wrap="none">
            <a:spAutoFit/>
          </a:bodyPr>
          <a:lstStyle/>
          <a:p>
            <a:pPr lvl="1">
              <a:lnSpc>
                <a:spcPct val="150000"/>
              </a:lnSpc>
            </a:pPr>
            <a:r>
              <a:rPr lang="en-CA" sz="3200" b="1" dirty="0"/>
              <a:t>3.	A recipe for reporting data effectively</a:t>
            </a:r>
          </a:p>
        </p:txBody>
      </p:sp>
      <p:sp>
        <p:nvSpPr>
          <p:cNvPr id="3" name="TextBox 2">
            <a:extLst>
              <a:ext uri="{FF2B5EF4-FFF2-40B4-BE49-F238E27FC236}">
                <a16:creationId xmlns:a16="http://schemas.microsoft.com/office/drawing/2014/main" id="{C7CBC6CD-FA88-44B3-9D6C-3F98968AC5F8}"/>
              </a:ext>
            </a:extLst>
          </p:cNvPr>
          <p:cNvSpPr txBox="1"/>
          <p:nvPr/>
        </p:nvSpPr>
        <p:spPr>
          <a:xfrm>
            <a:off x="600113" y="1515792"/>
            <a:ext cx="10685954" cy="5021055"/>
          </a:xfrm>
          <a:prstGeom prst="rect">
            <a:avLst/>
          </a:prstGeom>
          <a:noFill/>
        </p:spPr>
        <p:txBody>
          <a:bodyPr wrap="square" rtlCol="0">
            <a:spAutoFit/>
          </a:bodyPr>
          <a:lstStyle/>
          <a:p>
            <a:pPr lvl="1">
              <a:lnSpc>
                <a:spcPct val="150000"/>
              </a:lnSpc>
            </a:pPr>
            <a:r>
              <a:rPr lang="en-CA" sz="2400" b="1" dirty="0">
                <a:solidFill>
                  <a:schemeClr val="bg2">
                    <a:lumMod val="90000"/>
                  </a:schemeClr>
                </a:solidFill>
              </a:rPr>
              <a:t>Choose the right tool: </a:t>
            </a:r>
            <a:r>
              <a:rPr lang="en-CA" sz="2400" dirty="0">
                <a:solidFill>
                  <a:schemeClr val="bg2">
                    <a:lumMod val="90000"/>
                  </a:schemeClr>
                </a:solidFill>
              </a:rPr>
              <a:t>each data might have a graph type that best represents your message. Be thoughtful about what your visualization is telling</a:t>
            </a:r>
            <a:endParaRPr lang="en-CA" sz="2400" b="1" dirty="0">
              <a:solidFill>
                <a:schemeClr val="bg2">
                  <a:lumMod val="90000"/>
                </a:schemeClr>
              </a:solidFill>
            </a:endParaRPr>
          </a:p>
          <a:p>
            <a:pPr lvl="1">
              <a:lnSpc>
                <a:spcPct val="150000"/>
              </a:lnSpc>
            </a:pPr>
            <a:r>
              <a:rPr lang="en-CA" sz="2400" b="1" dirty="0">
                <a:solidFill>
                  <a:schemeClr val="bg2">
                    <a:lumMod val="90000"/>
                  </a:schemeClr>
                </a:solidFill>
              </a:rPr>
              <a:t>Proportionality: </a:t>
            </a:r>
            <a:r>
              <a:rPr lang="en-CA" sz="2400" dirty="0">
                <a:solidFill>
                  <a:schemeClr val="bg2">
                    <a:lumMod val="90000"/>
                  </a:schemeClr>
                </a:solidFill>
              </a:rPr>
              <a:t>graphical elements should reflect the underline relationship of data</a:t>
            </a:r>
          </a:p>
          <a:p>
            <a:pPr lvl="1">
              <a:lnSpc>
                <a:spcPct val="150000"/>
              </a:lnSpc>
            </a:pPr>
            <a:r>
              <a:rPr lang="en-CA" sz="2400" b="1" dirty="0">
                <a:solidFill>
                  <a:schemeClr val="bg2">
                    <a:lumMod val="90000"/>
                  </a:schemeClr>
                </a:solidFill>
              </a:rPr>
              <a:t>Perspective:</a:t>
            </a:r>
            <a:r>
              <a:rPr lang="en-CA" sz="2400" dirty="0">
                <a:solidFill>
                  <a:schemeClr val="bg2">
                    <a:lumMod val="90000"/>
                  </a:schemeClr>
                </a:solidFill>
              </a:rPr>
              <a:t> graphs should allow for correct interpretation of the data</a:t>
            </a:r>
          </a:p>
          <a:p>
            <a:pPr lvl="1">
              <a:lnSpc>
                <a:spcPct val="150000"/>
              </a:lnSpc>
            </a:pPr>
            <a:r>
              <a:rPr lang="en-CA" sz="2400" b="1" dirty="0">
                <a:solidFill>
                  <a:schemeClr val="bg2">
                    <a:lumMod val="90000"/>
                  </a:schemeClr>
                </a:solidFill>
              </a:rPr>
              <a:t>Clarity: </a:t>
            </a:r>
            <a:r>
              <a:rPr lang="en-CA" sz="2400" dirty="0">
                <a:solidFill>
                  <a:schemeClr val="bg2">
                    <a:lumMod val="90000"/>
                  </a:schemeClr>
                </a:solidFill>
              </a:rPr>
              <a:t>use the minimal number of graphical elements to communicate the data</a:t>
            </a:r>
          </a:p>
          <a:p>
            <a:pPr lvl="1">
              <a:lnSpc>
                <a:spcPct val="150000"/>
              </a:lnSpc>
            </a:pPr>
            <a:r>
              <a:rPr lang="en-CA" sz="2400" b="1" dirty="0">
                <a:solidFill>
                  <a:schemeClr val="bg2">
                    <a:lumMod val="90000"/>
                  </a:schemeClr>
                </a:solidFill>
              </a:rPr>
              <a:t>Consistency: </a:t>
            </a:r>
            <a:r>
              <a:rPr lang="en-CA" sz="2400" dirty="0">
                <a:solidFill>
                  <a:schemeClr val="bg2">
                    <a:lumMod val="90000"/>
                  </a:schemeClr>
                </a:solidFill>
              </a:rPr>
              <a:t>use same visual components across graphs</a:t>
            </a:r>
          </a:p>
          <a:p>
            <a:pPr lvl="1">
              <a:lnSpc>
                <a:spcPct val="150000"/>
              </a:lnSpc>
            </a:pPr>
            <a:r>
              <a:rPr lang="en-CA" sz="2400" b="1" dirty="0"/>
              <a:t>Speak to your audience:</a:t>
            </a:r>
            <a:r>
              <a:rPr lang="en-CA" sz="2400" dirty="0"/>
              <a:t> e.g. avoid color schema difficult for color-blindness, use standards</a:t>
            </a:r>
            <a:endParaRPr lang="en-CA" sz="2400" b="1" dirty="0"/>
          </a:p>
        </p:txBody>
      </p:sp>
    </p:spTree>
    <p:extLst>
      <p:ext uri="{BB962C8B-B14F-4D97-AF65-F5344CB8AC3E}">
        <p14:creationId xmlns:p14="http://schemas.microsoft.com/office/powerpoint/2010/main" val="368055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64CD6A-F580-4BFB-86EB-687A29E0FAD3}"/>
              </a:ext>
            </a:extLst>
          </p:cNvPr>
          <p:cNvSpPr/>
          <p:nvPr/>
        </p:nvSpPr>
        <p:spPr>
          <a:xfrm>
            <a:off x="3681023" y="4394055"/>
            <a:ext cx="4352153" cy="369332"/>
          </a:xfrm>
          <a:prstGeom prst="rect">
            <a:avLst/>
          </a:prstGeom>
        </p:spPr>
        <p:txBody>
          <a:bodyPr wrap="none">
            <a:spAutoFit/>
          </a:bodyPr>
          <a:lstStyle/>
          <a:p>
            <a:r>
              <a:rPr lang="en-CA" dirty="0">
                <a:hlinkClick r:id="rId2"/>
              </a:rPr>
              <a:t>https://www.canvasflip.com/color-blind.php</a:t>
            </a:r>
            <a:endParaRPr lang="en-CA" dirty="0"/>
          </a:p>
        </p:txBody>
      </p:sp>
      <p:sp>
        <p:nvSpPr>
          <p:cNvPr id="5" name="Rectangle 4">
            <a:extLst>
              <a:ext uri="{FF2B5EF4-FFF2-40B4-BE49-F238E27FC236}">
                <a16:creationId xmlns:a16="http://schemas.microsoft.com/office/drawing/2014/main" id="{05418807-2CA5-4800-8C38-AC61FF59EECE}"/>
              </a:ext>
            </a:extLst>
          </p:cNvPr>
          <p:cNvSpPr/>
          <p:nvPr/>
        </p:nvSpPr>
        <p:spPr>
          <a:xfrm>
            <a:off x="3634601" y="5136089"/>
            <a:ext cx="6096000" cy="646331"/>
          </a:xfrm>
          <a:prstGeom prst="rect">
            <a:avLst/>
          </a:prstGeom>
        </p:spPr>
        <p:txBody>
          <a:bodyPr>
            <a:spAutoFit/>
          </a:bodyPr>
          <a:lstStyle/>
          <a:p>
            <a:r>
              <a:rPr lang="en-CA" dirty="0">
                <a:hlinkClick r:id="rId3"/>
              </a:rPr>
              <a:t>https://bconnelly.net/posts/creating_colorblind-friendly_figures/</a:t>
            </a:r>
            <a:endParaRPr lang="en-CA" dirty="0"/>
          </a:p>
        </p:txBody>
      </p:sp>
      <p:pic>
        <p:nvPicPr>
          <p:cNvPr id="10242" name="Picture 2" descr="A redâgreen contrast becomes indistinguishable under redâgreen cvd (deuteranomaly or protanomaly).">
            <a:extLst>
              <a:ext uri="{FF2B5EF4-FFF2-40B4-BE49-F238E27FC236}">
                <a16:creationId xmlns:a16="http://schemas.microsoft.com/office/drawing/2014/main" id="{6FA1F315-B6CC-487F-9C40-430FAA503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7536" y="731691"/>
            <a:ext cx="6184900" cy="17322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0F0B046-1C93-445F-B79E-C8214BCF3B83}"/>
              </a:ext>
            </a:extLst>
          </p:cNvPr>
          <p:cNvSpPr/>
          <p:nvPr/>
        </p:nvSpPr>
        <p:spPr>
          <a:xfrm>
            <a:off x="3115380" y="2651982"/>
            <a:ext cx="5549211" cy="369332"/>
          </a:xfrm>
          <a:prstGeom prst="rect">
            <a:avLst/>
          </a:prstGeom>
        </p:spPr>
        <p:txBody>
          <a:bodyPr wrap="none">
            <a:spAutoFit/>
          </a:bodyPr>
          <a:lstStyle/>
          <a:p>
            <a:r>
              <a:rPr lang="en-CA" dirty="0">
                <a:hlinkClick r:id="rId5"/>
              </a:rPr>
              <a:t>https://serialmentor.com/dataviz/redundant-coding.html</a:t>
            </a:r>
            <a:endParaRPr lang="en-CA" dirty="0"/>
          </a:p>
        </p:txBody>
      </p:sp>
    </p:spTree>
    <p:extLst>
      <p:ext uri="{BB962C8B-B14F-4D97-AF65-F5344CB8AC3E}">
        <p14:creationId xmlns:p14="http://schemas.microsoft.com/office/powerpoint/2010/main" val="38298944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epal width versus sepal length for three different iris species (Iris setosa, Iris virginica, and Iris versicolor). Each point represents the measurements for one plant sample. A small amount of jitter has been applied to all point positions to prevent overplotting. The figure is labeled âbadâ because the virginica points in green and the versicolor points in blue are difficult to distinguish from each other.">
            <a:extLst>
              <a:ext uri="{FF2B5EF4-FFF2-40B4-BE49-F238E27FC236}">
                <a16:creationId xmlns:a16="http://schemas.microsoft.com/office/drawing/2014/main" id="{B4495255-D665-4F1D-85D5-A5EACD71D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56" y="1857080"/>
            <a:ext cx="4255110" cy="262620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olor-vision-deficiency simulation of Figure 20.1.">
            <a:extLst>
              <a:ext uri="{FF2B5EF4-FFF2-40B4-BE49-F238E27FC236}">
                <a16:creationId xmlns:a16="http://schemas.microsoft.com/office/drawing/2014/main" id="{45D41C9B-0929-4700-ACFE-D92867DAD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355" y="711796"/>
            <a:ext cx="7415617" cy="48931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B766543-0ED4-43DC-BDD1-2B7F86BC936B}"/>
              </a:ext>
            </a:extLst>
          </p:cNvPr>
          <p:cNvSpPr/>
          <p:nvPr/>
        </p:nvSpPr>
        <p:spPr>
          <a:xfrm>
            <a:off x="6494889" y="5961538"/>
            <a:ext cx="5549211" cy="369332"/>
          </a:xfrm>
          <a:prstGeom prst="rect">
            <a:avLst/>
          </a:prstGeom>
        </p:spPr>
        <p:txBody>
          <a:bodyPr wrap="none">
            <a:spAutoFit/>
          </a:bodyPr>
          <a:lstStyle/>
          <a:p>
            <a:r>
              <a:rPr lang="en-CA" dirty="0">
                <a:hlinkClick r:id="rId4"/>
              </a:rPr>
              <a:t>https://serialmentor.com/dataviz/redundant-coding.html</a:t>
            </a:r>
            <a:endParaRPr lang="en-CA" dirty="0"/>
          </a:p>
        </p:txBody>
      </p:sp>
    </p:spTree>
    <p:extLst>
      <p:ext uri="{BB962C8B-B14F-4D97-AF65-F5344CB8AC3E}">
        <p14:creationId xmlns:p14="http://schemas.microsoft.com/office/powerpoint/2010/main" val="796003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epal width versus sepal length for three different iris species. Compared to Figure 20.1, we have swapped the colors for Iris setosa and Iris versicolor and we have given each iris species its own point shape.">
            <a:extLst>
              <a:ext uri="{FF2B5EF4-FFF2-40B4-BE49-F238E27FC236}">
                <a16:creationId xmlns:a16="http://schemas.microsoft.com/office/drawing/2014/main" id="{503A858C-B484-4436-BFBE-5B3B3843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366" y="1202360"/>
            <a:ext cx="6507637" cy="4016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FA5607-3B33-4DDA-90C0-EB20EC8483FA}"/>
              </a:ext>
            </a:extLst>
          </p:cNvPr>
          <p:cNvSpPr/>
          <p:nvPr/>
        </p:nvSpPr>
        <p:spPr>
          <a:xfrm>
            <a:off x="6468376" y="5956077"/>
            <a:ext cx="5549211" cy="369332"/>
          </a:xfrm>
          <a:prstGeom prst="rect">
            <a:avLst/>
          </a:prstGeom>
        </p:spPr>
        <p:txBody>
          <a:bodyPr wrap="none">
            <a:spAutoFit/>
          </a:bodyPr>
          <a:lstStyle/>
          <a:p>
            <a:r>
              <a:rPr lang="en-CA" dirty="0">
                <a:hlinkClick r:id="rId3"/>
              </a:rPr>
              <a:t>https://serialmentor.com/dataviz/redundant-coding.html</a:t>
            </a:r>
            <a:endParaRPr lang="en-CA" dirty="0"/>
          </a:p>
        </p:txBody>
      </p:sp>
    </p:spTree>
    <p:extLst>
      <p:ext uri="{BB962C8B-B14F-4D97-AF65-F5344CB8AC3E}">
        <p14:creationId xmlns:p14="http://schemas.microsoft.com/office/powerpoint/2010/main" val="2453093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adplot">
            <a:extLst>
              <a:ext uri="{FF2B5EF4-FFF2-40B4-BE49-F238E27FC236}">
                <a16:creationId xmlns:a16="http://schemas.microsoft.com/office/drawing/2014/main" id="{A56C576C-1B47-4AD3-BCE6-05F44D410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4450" y="1596901"/>
            <a:ext cx="5040247" cy="50010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F293E64-DD33-4E0F-BCBA-363390C49F36}"/>
              </a:ext>
            </a:extLst>
          </p:cNvPr>
          <p:cNvSpPr/>
          <p:nvPr/>
        </p:nvSpPr>
        <p:spPr>
          <a:xfrm>
            <a:off x="4644536" y="561536"/>
            <a:ext cx="2347309" cy="754694"/>
          </a:xfrm>
          <a:prstGeom prst="rect">
            <a:avLst/>
          </a:prstGeom>
        </p:spPr>
        <p:txBody>
          <a:bodyPr wrap="none">
            <a:spAutoFit/>
          </a:bodyPr>
          <a:lstStyle/>
          <a:p>
            <a:pPr lvl="1">
              <a:lnSpc>
                <a:spcPct val="150000"/>
              </a:lnSpc>
            </a:pPr>
            <a:r>
              <a:rPr lang="en-CA" sz="3200" b="1" dirty="0"/>
              <a:t>Be useful!</a:t>
            </a:r>
          </a:p>
        </p:txBody>
      </p:sp>
      <p:sp>
        <p:nvSpPr>
          <p:cNvPr id="4" name="TextBox 3">
            <a:extLst>
              <a:ext uri="{FF2B5EF4-FFF2-40B4-BE49-F238E27FC236}">
                <a16:creationId xmlns:a16="http://schemas.microsoft.com/office/drawing/2014/main" id="{E4390499-289A-40E9-8D10-A6098A150871}"/>
              </a:ext>
            </a:extLst>
          </p:cNvPr>
          <p:cNvSpPr txBox="1"/>
          <p:nvPr/>
        </p:nvSpPr>
        <p:spPr>
          <a:xfrm flipH="1">
            <a:off x="11026985" y="127000"/>
            <a:ext cx="1012615" cy="369332"/>
          </a:xfrm>
          <a:prstGeom prst="rect">
            <a:avLst/>
          </a:prstGeom>
          <a:noFill/>
        </p:spPr>
        <p:txBody>
          <a:bodyPr wrap="square" rtlCol="0">
            <a:spAutoFit/>
          </a:bodyPr>
          <a:lstStyle/>
          <a:p>
            <a:r>
              <a:rPr lang="en-CA" dirty="0"/>
              <a:t>DataViz</a:t>
            </a:r>
          </a:p>
        </p:txBody>
      </p:sp>
    </p:spTree>
    <p:extLst>
      <p:ext uri="{BB962C8B-B14F-4D97-AF65-F5344CB8AC3E}">
        <p14:creationId xmlns:p14="http://schemas.microsoft.com/office/powerpoint/2010/main" val="1247906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F4AC5F-3F51-4AE5-859A-5B505AB62547}"/>
              </a:ext>
            </a:extLst>
          </p:cNvPr>
          <p:cNvSpPr/>
          <p:nvPr/>
        </p:nvSpPr>
        <p:spPr>
          <a:xfrm>
            <a:off x="4156569" y="2343190"/>
            <a:ext cx="3595408" cy="1085810"/>
          </a:xfrm>
          <a:prstGeom prst="rect">
            <a:avLst/>
          </a:prstGeom>
        </p:spPr>
        <p:txBody>
          <a:bodyPr wrap="none">
            <a:spAutoFit/>
          </a:bodyPr>
          <a:lstStyle/>
          <a:p>
            <a:pPr lvl="1">
              <a:lnSpc>
                <a:spcPct val="150000"/>
              </a:lnSpc>
            </a:pPr>
            <a:r>
              <a:rPr lang="en-CA" sz="4800" b="1" dirty="0"/>
              <a:t>LET’S PLOT!</a:t>
            </a:r>
          </a:p>
        </p:txBody>
      </p:sp>
      <p:sp>
        <p:nvSpPr>
          <p:cNvPr id="3" name="TextBox 2">
            <a:extLst>
              <a:ext uri="{FF2B5EF4-FFF2-40B4-BE49-F238E27FC236}">
                <a16:creationId xmlns:a16="http://schemas.microsoft.com/office/drawing/2014/main" id="{AB51FBDD-3503-4429-A600-E717EFDDBA67}"/>
              </a:ext>
            </a:extLst>
          </p:cNvPr>
          <p:cNvSpPr txBox="1"/>
          <p:nvPr/>
        </p:nvSpPr>
        <p:spPr>
          <a:xfrm flipH="1">
            <a:off x="11026985" y="127000"/>
            <a:ext cx="1012615" cy="369332"/>
          </a:xfrm>
          <a:prstGeom prst="rect">
            <a:avLst/>
          </a:prstGeom>
          <a:noFill/>
        </p:spPr>
        <p:txBody>
          <a:bodyPr wrap="square" rtlCol="0">
            <a:spAutoFit/>
          </a:bodyPr>
          <a:lstStyle/>
          <a:p>
            <a:r>
              <a:rPr lang="en-CA" dirty="0"/>
              <a:t>DataViz</a:t>
            </a:r>
          </a:p>
        </p:txBody>
      </p:sp>
    </p:spTree>
    <p:extLst>
      <p:ext uri="{BB962C8B-B14F-4D97-AF65-F5344CB8AC3E}">
        <p14:creationId xmlns:p14="http://schemas.microsoft.com/office/powerpoint/2010/main" val="1000177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A638E6-F434-40F5-8727-D4759536EED6}"/>
              </a:ext>
            </a:extLst>
          </p:cNvPr>
          <p:cNvSpPr/>
          <p:nvPr/>
        </p:nvSpPr>
        <p:spPr>
          <a:xfrm>
            <a:off x="1245732" y="321152"/>
            <a:ext cx="7643183" cy="754694"/>
          </a:xfrm>
          <a:prstGeom prst="rect">
            <a:avLst/>
          </a:prstGeom>
        </p:spPr>
        <p:txBody>
          <a:bodyPr wrap="none">
            <a:spAutoFit/>
          </a:bodyPr>
          <a:lstStyle/>
          <a:p>
            <a:pPr lvl="1">
              <a:lnSpc>
                <a:spcPct val="150000"/>
              </a:lnSpc>
            </a:pPr>
            <a:r>
              <a:rPr lang="en-CA" sz="3200" b="1" dirty="0"/>
              <a:t>4. The grammar of graphics and ggplot2</a:t>
            </a:r>
          </a:p>
        </p:txBody>
      </p:sp>
      <p:sp>
        <p:nvSpPr>
          <p:cNvPr id="3" name="TextBox 2">
            <a:extLst>
              <a:ext uri="{FF2B5EF4-FFF2-40B4-BE49-F238E27FC236}">
                <a16:creationId xmlns:a16="http://schemas.microsoft.com/office/drawing/2014/main" id="{BC95D898-B557-4CE7-BF16-45690EA9A0D5}"/>
              </a:ext>
            </a:extLst>
          </p:cNvPr>
          <p:cNvSpPr txBox="1"/>
          <p:nvPr/>
        </p:nvSpPr>
        <p:spPr>
          <a:xfrm>
            <a:off x="1643833" y="1452034"/>
            <a:ext cx="9113067" cy="5035353"/>
          </a:xfrm>
          <a:prstGeom prst="rect">
            <a:avLst/>
          </a:prstGeom>
          <a:noFill/>
        </p:spPr>
        <p:txBody>
          <a:bodyPr wrap="square" rtlCol="0">
            <a:spAutoFit/>
          </a:bodyPr>
          <a:lstStyle/>
          <a:p>
            <a:pPr>
              <a:lnSpc>
                <a:spcPct val="150000"/>
              </a:lnSpc>
            </a:pPr>
            <a:r>
              <a:rPr lang="en-CA" dirty="0"/>
              <a:t>Created by Leland Wilkinson in 2005 as a framework for statistical plotting that describes the elements of any graph. Thus, graphs are made of the combination of individual elements:</a:t>
            </a:r>
          </a:p>
          <a:p>
            <a:pPr lvl="1">
              <a:lnSpc>
                <a:spcPct val="150000"/>
              </a:lnSpc>
            </a:pPr>
            <a:r>
              <a:rPr lang="en-CA" b="1" dirty="0"/>
              <a:t>Data: </a:t>
            </a:r>
            <a:r>
              <a:rPr lang="en-CA" dirty="0"/>
              <a:t>no data, no plot!</a:t>
            </a:r>
          </a:p>
          <a:p>
            <a:pPr lvl="1">
              <a:lnSpc>
                <a:spcPct val="150000"/>
              </a:lnSpc>
            </a:pPr>
            <a:r>
              <a:rPr lang="en-CA" b="1" dirty="0"/>
              <a:t>Aesthetics: </a:t>
            </a:r>
            <a:r>
              <a:rPr lang="en-CA" dirty="0"/>
              <a:t>the scales in which the data is mapped (x, y axis, color, shape…)</a:t>
            </a:r>
          </a:p>
          <a:p>
            <a:pPr lvl="1">
              <a:lnSpc>
                <a:spcPct val="150000"/>
              </a:lnSpc>
            </a:pPr>
            <a:r>
              <a:rPr lang="en-CA" b="1" dirty="0"/>
              <a:t>Geometry: </a:t>
            </a:r>
            <a:r>
              <a:rPr lang="en-CA" dirty="0"/>
              <a:t>shapes to represent the data (bars, lines, points, etc.)</a:t>
            </a:r>
          </a:p>
          <a:p>
            <a:pPr lvl="1">
              <a:lnSpc>
                <a:spcPct val="150000"/>
              </a:lnSpc>
            </a:pPr>
            <a:r>
              <a:rPr lang="en-CA" b="1" dirty="0"/>
              <a:t>Facets: </a:t>
            </a:r>
            <a:r>
              <a:rPr lang="en-CA" dirty="0"/>
              <a:t>split your plot by variables</a:t>
            </a:r>
          </a:p>
          <a:p>
            <a:pPr lvl="1">
              <a:lnSpc>
                <a:spcPct val="150000"/>
              </a:lnSpc>
            </a:pPr>
            <a:r>
              <a:rPr lang="en-CA" b="1" dirty="0"/>
              <a:t>Statistics: </a:t>
            </a:r>
            <a:r>
              <a:rPr lang="en-CA" dirty="0"/>
              <a:t>summarize and aggregate data (mean and margin of error, etc.)</a:t>
            </a:r>
          </a:p>
          <a:p>
            <a:pPr lvl="1">
              <a:lnSpc>
                <a:spcPct val="150000"/>
              </a:lnSpc>
            </a:pPr>
            <a:r>
              <a:rPr lang="en-CA" b="1" dirty="0"/>
              <a:t>Coordinates: </a:t>
            </a:r>
            <a:r>
              <a:rPr lang="en-CA" dirty="0"/>
              <a:t>the plotting space</a:t>
            </a:r>
          </a:p>
          <a:p>
            <a:pPr lvl="1">
              <a:lnSpc>
                <a:spcPct val="150000"/>
              </a:lnSpc>
            </a:pPr>
            <a:r>
              <a:rPr lang="en-CA" b="1" dirty="0"/>
              <a:t>Theme: </a:t>
            </a:r>
            <a:r>
              <a:rPr lang="en-CA" dirty="0"/>
              <a:t>describes the visual aspect of the different elements in the graph.</a:t>
            </a:r>
          </a:p>
          <a:p>
            <a:pPr>
              <a:lnSpc>
                <a:spcPct val="150000"/>
              </a:lnSpc>
            </a:pPr>
            <a:endParaRPr lang="en-CA" b="1" dirty="0"/>
          </a:p>
          <a:p>
            <a:pPr>
              <a:lnSpc>
                <a:spcPct val="150000"/>
              </a:lnSpc>
            </a:pPr>
            <a:r>
              <a:rPr lang="en-CA" dirty="0"/>
              <a:t>Implemented in R in the ggplot2 package</a:t>
            </a:r>
          </a:p>
          <a:p>
            <a:pPr>
              <a:lnSpc>
                <a:spcPct val="150000"/>
              </a:lnSpc>
            </a:pPr>
            <a:r>
              <a:rPr lang="en-CA" dirty="0">
                <a:hlinkClick r:id="rId2"/>
              </a:rPr>
              <a:t>https://github.com/hadley/ggplot2-book/</a:t>
            </a:r>
            <a:r>
              <a:rPr lang="en-CA" dirty="0"/>
              <a:t> </a:t>
            </a:r>
          </a:p>
        </p:txBody>
      </p:sp>
      <p:sp>
        <p:nvSpPr>
          <p:cNvPr id="4" name="TextBox 3">
            <a:extLst>
              <a:ext uri="{FF2B5EF4-FFF2-40B4-BE49-F238E27FC236}">
                <a16:creationId xmlns:a16="http://schemas.microsoft.com/office/drawing/2014/main" id="{E8CCDCFC-C521-42C1-A7E3-E03EADDA57C2}"/>
              </a:ext>
            </a:extLst>
          </p:cNvPr>
          <p:cNvSpPr txBox="1"/>
          <p:nvPr/>
        </p:nvSpPr>
        <p:spPr>
          <a:xfrm flipH="1">
            <a:off x="11026985" y="127000"/>
            <a:ext cx="1012615" cy="369332"/>
          </a:xfrm>
          <a:prstGeom prst="rect">
            <a:avLst/>
          </a:prstGeom>
          <a:noFill/>
        </p:spPr>
        <p:txBody>
          <a:bodyPr wrap="square" rtlCol="0">
            <a:spAutoFit/>
          </a:bodyPr>
          <a:lstStyle/>
          <a:p>
            <a:r>
              <a:rPr lang="en-CA" dirty="0"/>
              <a:t>DataViz</a:t>
            </a:r>
          </a:p>
        </p:txBody>
      </p:sp>
    </p:spTree>
    <p:extLst>
      <p:ext uri="{BB962C8B-B14F-4D97-AF65-F5344CB8AC3E}">
        <p14:creationId xmlns:p14="http://schemas.microsoft.com/office/powerpoint/2010/main" val="207725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2" name="TextBox 1">
            <a:extLst>
              <a:ext uri="{FF2B5EF4-FFF2-40B4-BE49-F238E27FC236}">
                <a16:creationId xmlns:a16="http://schemas.microsoft.com/office/drawing/2014/main" id="{5F9934B1-1A47-4841-B2A2-8BC0667BBA08}"/>
              </a:ext>
            </a:extLst>
          </p:cNvPr>
          <p:cNvSpPr txBox="1"/>
          <p:nvPr/>
        </p:nvSpPr>
        <p:spPr>
          <a:xfrm>
            <a:off x="2698891" y="1488463"/>
            <a:ext cx="6695807" cy="369332"/>
          </a:xfrm>
          <a:prstGeom prst="rect">
            <a:avLst/>
          </a:prstGeom>
          <a:noFill/>
        </p:spPr>
        <p:txBody>
          <a:bodyPr wrap="none" rtlCol="0">
            <a:spAutoFit/>
          </a:bodyPr>
          <a:lstStyle/>
          <a:p>
            <a:r>
              <a:rPr lang="en-CA" dirty="0"/>
              <a:t>“there is no statistical tool that is as powerful as a well-chosen graph”</a:t>
            </a:r>
          </a:p>
        </p:txBody>
      </p:sp>
      <p:sp>
        <p:nvSpPr>
          <p:cNvPr id="3" name="TextBox 2">
            <a:extLst>
              <a:ext uri="{FF2B5EF4-FFF2-40B4-BE49-F238E27FC236}">
                <a16:creationId xmlns:a16="http://schemas.microsoft.com/office/drawing/2014/main" id="{E28C3295-9CEE-4CA2-ADE2-E8C70294C609}"/>
              </a:ext>
            </a:extLst>
          </p:cNvPr>
          <p:cNvSpPr txBox="1"/>
          <p:nvPr/>
        </p:nvSpPr>
        <p:spPr>
          <a:xfrm>
            <a:off x="6433604" y="1857795"/>
            <a:ext cx="3604128" cy="307777"/>
          </a:xfrm>
          <a:prstGeom prst="rect">
            <a:avLst/>
          </a:prstGeom>
          <a:noFill/>
        </p:spPr>
        <p:txBody>
          <a:bodyPr wrap="none" rtlCol="0">
            <a:spAutoFit/>
          </a:bodyPr>
          <a:lstStyle/>
          <a:p>
            <a:r>
              <a:rPr lang="en-CA" sz="1400" dirty="0"/>
              <a:t>Chambers, Cleveland, Kleiner and Tukey (1983)</a:t>
            </a:r>
          </a:p>
        </p:txBody>
      </p:sp>
      <p:sp>
        <p:nvSpPr>
          <p:cNvPr id="14" name="Rectangle 13">
            <a:extLst>
              <a:ext uri="{FF2B5EF4-FFF2-40B4-BE49-F238E27FC236}">
                <a16:creationId xmlns:a16="http://schemas.microsoft.com/office/drawing/2014/main" id="{F4220D41-6459-44A9-89B3-86A29C9264E5}"/>
              </a:ext>
            </a:extLst>
          </p:cNvPr>
          <p:cNvSpPr/>
          <p:nvPr/>
        </p:nvSpPr>
        <p:spPr>
          <a:xfrm>
            <a:off x="1278656" y="2341940"/>
            <a:ext cx="9748329" cy="584775"/>
          </a:xfrm>
          <a:prstGeom prst="rect">
            <a:avLst/>
          </a:prstGeom>
        </p:spPr>
        <p:txBody>
          <a:bodyPr wrap="square">
            <a:spAutoFit/>
          </a:bodyPr>
          <a:lstStyle/>
          <a:p>
            <a:pPr lvl="1" algn="ctr"/>
            <a:r>
              <a:rPr lang="en-CA" sz="3200" dirty="0"/>
              <a:t>Humans are really good at recognizing visual patterns</a:t>
            </a:r>
          </a:p>
        </p:txBody>
      </p:sp>
      <p:pic>
        <p:nvPicPr>
          <p:cNvPr id="16" name="Picture 15">
            <a:extLst>
              <a:ext uri="{FF2B5EF4-FFF2-40B4-BE49-F238E27FC236}">
                <a16:creationId xmlns:a16="http://schemas.microsoft.com/office/drawing/2014/main" id="{A184DCDF-5D58-4DAA-8323-A12ED9BA72F0}"/>
              </a:ext>
            </a:extLst>
          </p:cNvPr>
          <p:cNvPicPr>
            <a:picLocks noChangeAspect="1"/>
          </p:cNvPicPr>
          <p:nvPr/>
        </p:nvPicPr>
        <p:blipFill rotWithShape="1">
          <a:blip r:embed="rId2"/>
          <a:srcRect l="3542" t="20124" r="78229" b="17593"/>
          <a:stretch/>
        </p:blipFill>
        <p:spPr>
          <a:xfrm>
            <a:off x="2260127" y="3103083"/>
            <a:ext cx="1804888" cy="3468823"/>
          </a:xfrm>
          <a:prstGeom prst="rect">
            <a:avLst/>
          </a:prstGeom>
        </p:spPr>
      </p:pic>
    </p:spTree>
    <p:extLst>
      <p:ext uri="{BB962C8B-B14F-4D97-AF65-F5344CB8AC3E}">
        <p14:creationId xmlns:p14="http://schemas.microsoft.com/office/powerpoint/2010/main" val="3732155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553EB1-3275-4FC5-9F86-977F2A3952F7}"/>
              </a:ext>
            </a:extLst>
          </p:cNvPr>
          <p:cNvSpPr/>
          <p:nvPr/>
        </p:nvSpPr>
        <p:spPr>
          <a:xfrm>
            <a:off x="4071390" y="1456098"/>
            <a:ext cx="3625929" cy="369332"/>
          </a:xfrm>
          <a:prstGeom prst="rect">
            <a:avLst/>
          </a:prstGeom>
        </p:spPr>
        <p:txBody>
          <a:bodyPr wrap="none">
            <a:spAutoFit/>
          </a:bodyPr>
          <a:lstStyle/>
          <a:p>
            <a:r>
              <a:rPr lang="en-CA" dirty="0">
                <a:hlinkClick r:id="rId2"/>
              </a:rPr>
              <a:t>http://bcuchta.com/wall_of_shame/</a:t>
            </a:r>
            <a:endParaRPr lang="en-CA" dirty="0"/>
          </a:p>
        </p:txBody>
      </p:sp>
      <p:sp>
        <p:nvSpPr>
          <p:cNvPr id="9" name="TextBox 8">
            <a:extLst>
              <a:ext uri="{FF2B5EF4-FFF2-40B4-BE49-F238E27FC236}">
                <a16:creationId xmlns:a16="http://schemas.microsoft.com/office/drawing/2014/main" id="{14729C14-969B-40CA-A327-C36E6890D5DF}"/>
              </a:ext>
            </a:extLst>
          </p:cNvPr>
          <p:cNvSpPr txBox="1"/>
          <p:nvPr/>
        </p:nvSpPr>
        <p:spPr>
          <a:xfrm flipH="1">
            <a:off x="11026985" y="127000"/>
            <a:ext cx="1012615" cy="369332"/>
          </a:xfrm>
          <a:prstGeom prst="rect">
            <a:avLst/>
          </a:prstGeom>
          <a:noFill/>
        </p:spPr>
        <p:txBody>
          <a:bodyPr wrap="square" rtlCol="0">
            <a:spAutoFit/>
          </a:bodyPr>
          <a:lstStyle/>
          <a:p>
            <a:r>
              <a:rPr lang="en-CA" dirty="0"/>
              <a:t>DataViz</a:t>
            </a:r>
          </a:p>
        </p:txBody>
      </p:sp>
      <p:sp>
        <p:nvSpPr>
          <p:cNvPr id="10" name="Rectangle 9">
            <a:extLst>
              <a:ext uri="{FF2B5EF4-FFF2-40B4-BE49-F238E27FC236}">
                <a16:creationId xmlns:a16="http://schemas.microsoft.com/office/drawing/2014/main" id="{CC069F08-44EF-4B46-9AF0-301959E8E407}"/>
              </a:ext>
            </a:extLst>
          </p:cNvPr>
          <p:cNvSpPr/>
          <p:nvPr/>
        </p:nvSpPr>
        <p:spPr>
          <a:xfrm>
            <a:off x="3304431" y="572475"/>
            <a:ext cx="5478359" cy="707886"/>
          </a:xfrm>
          <a:prstGeom prst="rect">
            <a:avLst/>
          </a:prstGeom>
        </p:spPr>
        <p:txBody>
          <a:bodyPr wrap="none">
            <a:spAutoFit/>
          </a:bodyPr>
          <a:lstStyle/>
          <a:p>
            <a:r>
              <a:rPr lang="en-CA" sz="4000" dirty="0"/>
              <a:t>Bad Graph Wall of Shame</a:t>
            </a:r>
          </a:p>
        </p:txBody>
      </p:sp>
      <p:sp>
        <p:nvSpPr>
          <p:cNvPr id="11" name="Rectangle 10">
            <a:extLst>
              <a:ext uri="{FF2B5EF4-FFF2-40B4-BE49-F238E27FC236}">
                <a16:creationId xmlns:a16="http://schemas.microsoft.com/office/drawing/2014/main" id="{11CAF1E9-A2CD-4EA2-BB35-C361FB7F4614}"/>
              </a:ext>
            </a:extLst>
          </p:cNvPr>
          <p:cNvSpPr/>
          <p:nvPr/>
        </p:nvSpPr>
        <p:spPr>
          <a:xfrm>
            <a:off x="2914361" y="2901627"/>
            <a:ext cx="6087051" cy="369332"/>
          </a:xfrm>
          <a:prstGeom prst="rect">
            <a:avLst/>
          </a:prstGeom>
        </p:spPr>
        <p:txBody>
          <a:bodyPr wrap="none">
            <a:spAutoFit/>
          </a:bodyPr>
          <a:lstStyle/>
          <a:p>
            <a:r>
              <a:rPr lang="en-CA" dirty="0">
                <a:hlinkClick r:id="rId3"/>
              </a:rPr>
              <a:t>https://www.biostat.wisc.edu/~kbroman/topten_worstgraphs/</a:t>
            </a:r>
            <a:endParaRPr lang="en-CA" dirty="0"/>
          </a:p>
        </p:txBody>
      </p:sp>
      <p:sp>
        <p:nvSpPr>
          <p:cNvPr id="12" name="Rectangle 11">
            <a:extLst>
              <a:ext uri="{FF2B5EF4-FFF2-40B4-BE49-F238E27FC236}">
                <a16:creationId xmlns:a16="http://schemas.microsoft.com/office/drawing/2014/main" id="{ABD7CBDB-CC8C-4A71-BE2D-6935EC6CA56A}"/>
              </a:ext>
            </a:extLst>
          </p:cNvPr>
          <p:cNvSpPr/>
          <p:nvPr/>
        </p:nvSpPr>
        <p:spPr>
          <a:xfrm>
            <a:off x="3147284" y="2132186"/>
            <a:ext cx="5914311" cy="769441"/>
          </a:xfrm>
          <a:prstGeom prst="rect">
            <a:avLst/>
          </a:prstGeom>
        </p:spPr>
        <p:txBody>
          <a:bodyPr wrap="none">
            <a:spAutoFit/>
          </a:bodyPr>
          <a:lstStyle/>
          <a:p>
            <a:r>
              <a:rPr lang="en-CA" sz="4400" dirty="0"/>
              <a:t>The top ten worst graphs</a:t>
            </a:r>
          </a:p>
        </p:txBody>
      </p:sp>
      <p:sp>
        <p:nvSpPr>
          <p:cNvPr id="2" name="Rectangle 1">
            <a:extLst>
              <a:ext uri="{FF2B5EF4-FFF2-40B4-BE49-F238E27FC236}">
                <a16:creationId xmlns:a16="http://schemas.microsoft.com/office/drawing/2014/main" id="{6237F520-ED8C-421A-A134-95053321BFF9}"/>
              </a:ext>
            </a:extLst>
          </p:cNvPr>
          <p:cNvSpPr/>
          <p:nvPr/>
        </p:nvSpPr>
        <p:spPr>
          <a:xfrm>
            <a:off x="4211765" y="4479186"/>
            <a:ext cx="3768468" cy="369332"/>
          </a:xfrm>
          <a:prstGeom prst="rect">
            <a:avLst/>
          </a:prstGeom>
        </p:spPr>
        <p:txBody>
          <a:bodyPr wrap="none">
            <a:spAutoFit/>
          </a:bodyPr>
          <a:lstStyle/>
          <a:p>
            <a:r>
              <a:rPr lang="en-CA" dirty="0">
                <a:hlinkClick r:id="rId4"/>
              </a:rPr>
              <a:t>https://www.reddit.com/r/dataisugly/</a:t>
            </a:r>
            <a:endParaRPr lang="en-CA" dirty="0"/>
          </a:p>
        </p:txBody>
      </p:sp>
      <p:sp>
        <p:nvSpPr>
          <p:cNvPr id="13" name="Rectangle 12">
            <a:extLst>
              <a:ext uri="{FF2B5EF4-FFF2-40B4-BE49-F238E27FC236}">
                <a16:creationId xmlns:a16="http://schemas.microsoft.com/office/drawing/2014/main" id="{BEF74813-2E25-45B3-96A1-37773CCAC659}"/>
              </a:ext>
            </a:extLst>
          </p:cNvPr>
          <p:cNvSpPr/>
          <p:nvPr/>
        </p:nvSpPr>
        <p:spPr>
          <a:xfrm>
            <a:off x="4627650" y="3725133"/>
            <a:ext cx="2806281" cy="769441"/>
          </a:xfrm>
          <a:prstGeom prst="rect">
            <a:avLst/>
          </a:prstGeom>
        </p:spPr>
        <p:txBody>
          <a:bodyPr wrap="none">
            <a:spAutoFit/>
          </a:bodyPr>
          <a:lstStyle/>
          <a:p>
            <a:r>
              <a:rPr lang="en-CA" sz="4400" dirty="0"/>
              <a:t>Data is ugly</a:t>
            </a:r>
          </a:p>
        </p:txBody>
      </p:sp>
      <p:sp>
        <p:nvSpPr>
          <p:cNvPr id="15" name="Rectangle 14">
            <a:extLst>
              <a:ext uri="{FF2B5EF4-FFF2-40B4-BE49-F238E27FC236}">
                <a16:creationId xmlns:a16="http://schemas.microsoft.com/office/drawing/2014/main" id="{E0D0D8FB-F3CE-4B92-AF71-4BD0B81CA360}"/>
              </a:ext>
            </a:extLst>
          </p:cNvPr>
          <p:cNvSpPr/>
          <p:nvPr/>
        </p:nvSpPr>
        <p:spPr>
          <a:xfrm>
            <a:off x="4135815" y="5261557"/>
            <a:ext cx="3920369" cy="769441"/>
          </a:xfrm>
          <a:prstGeom prst="rect">
            <a:avLst/>
          </a:prstGeom>
        </p:spPr>
        <p:txBody>
          <a:bodyPr wrap="none">
            <a:spAutoFit/>
          </a:bodyPr>
          <a:lstStyle/>
          <a:p>
            <a:r>
              <a:rPr lang="en-CA" sz="4400" dirty="0"/>
              <a:t>Data is beautiful</a:t>
            </a:r>
          </a:p>
        </p:txBody>
      </p:sp>
      <p:sp>
        <p:nvSpPr>
          <p:cNvPr id="3" name="Rectangle 2">
            <a:extLst>
              <a:ext uri="{FF2B5EF4-FFF2-40B4-BE49-F238E27FC236}">
                <a16:creationId xmlns:a16="http://schemas.microsoft.com/office/drawing/2014/main" id="{0719D64F-2236-48EA-AFC3-BB7FC298BF05}"/>
              </a:ext>
            </a:extLst>
          </p:cNvPr>
          <p:cNvSpPr/>
          <p:nvPr/>
        </p:nvSpPr>
        <p:spPr>
          <a:xfrm>
            <a:off x="3904367" y="6030998"/>
            <a:ext cx="4225324" cy="369332"/>
          </a:xfrm>
          <a:prstGeom prst="rect">
            <a:avLst/>
          </a:prstGeom>
        </p:spPr>
        <p:txBody>
          <a:bodyPr wrap="none">
            <a:spAutoFit/>
          </a:bodyPr>
          <a:lstStyle/>
          <a:p>
            <a:r>
              <a:rPr lang="en-CA" dirty="0">
                <a:hlinkClick r:id="rId5"/>
              </a:rPr>
              <a:t>https://www.reddit.com/r/dataisbeautiful/</a:t>
            </a:r>
            <a:endParaRPr lang="en-CA" dirty="0"/>
          </a:p>
        </p:txBody>
      </p:sp>
    </p:spTree>
    <p:extLst>
      <p:ext uri="{BB962C8B-B14F-4D97-AF65-F5344CB8AC3E}">
        <p14:creationId xmlns:p14="http://schemas.microsoft.com/office/powerpoint/2010/main" val="557334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789C94-AFFD-4298-992A-A1542CD43018}"/>
              </a:ext>
            </a:extLst>
          </p:cNvPr>
          <p:cNvSpPr/>
          <p:nvPr/>
        </p:nvSpPr>
        <p:spPr>
          <a:xfrm>
            <a:off x="5084073" y="2315633"/>
            <a:ext cx="3376694" cy="369332"/>
          </a:xfrm>
          <a:prstGeom prst="rect">
            <a:avLst/>
          </a:prstGeom>
        </p:spPr>
        <p:txBody>
          <a:bodyPr wrap="none">
            <a:spAutoFit/>
          </a:bodyPr>
          <a:lstStyle/>
          <a:p>
            <a:r>
              <a:rPr lang="en-CA" dirty="0"/>
              <a:t>https://serialmentor.com/dataviz/</a:t>
            </a:r>
          </a:p>
        </p:txBody>
      </p:sp>
      <p:sp>
        <p:nvSpPr>
          <p:cNvPr id="3" name="Rectangle 2">
            <a:extLst>
              <a:ext uri="{FF2B5EF4-FFF2-40B4-BE49-F238E27FC236}">
                <a16:creationId xmlns:a16="http://schemas.microsoft.com/office/drawing/2014/main" id="{642051F8-36A5-4E28-94B3-B6F87CD122E4}"/>
              </a:ext>
            </a:extLst>
          </p:cNvPr>
          <p:cNvSpPr/>
          <p:nvPr/>
        </p:nvSpPr>
        <p:spPr>
          <a:xfrm>
            <a:off x="5084073" y="2684965"/>
            <a:ext cx="4161973" cy="464871"/>
          </a:xfrm>
          <a:prstGeom prst="rect">
            <a:avLst/>
          </a:prstGeom>
        </p:spPr>
        <p:txBody>
          <a:bodyPr wrap="none">
            <a:spAutoFit/>
          </a:bodyPr>
          <a:lstStyle/>
          <a:p>
            <a:pPr>
              <a:lnSpc>
                <a:spcPct val="150000"/>
              </a:lnSpc>
            </a:pPr>
            <a:r>
              <a:rPr lang="en-CA" dirty="0">
                <a:hlinkClick r:id="rId2"/>
              </a:rPr>
              <a:t>https://github.com/hadley/ggplot2-book/</a:t>
            </a:r>
            <a:r>
              <a:rPr lang="en-CA" dirty="0"/>
              <a:t> </a:t>
            </a:r>
          </a:p>
        </p:txBody>
      </p:sp>
      <p:sp>
        <p:nvSpPr>
          <p:cNvPr id="4" name="TextBox 3">
            <a:extLst>
              <a:ext uri="{FF2B5EF4-FFF2-40B4-BE49-F238E27FC236}">
                <a16:creationId xmlns:a16="http://schemas.microsoft.com/office/drawing/2014/main" id="{615BE6E8-D536-4C1B-8820-9993B72E87C5}"/>
              </a:ext>
            </a:extLst>
          </p:cNvPr>
          <p:cNvSpPr txBox="1"/>
          <p:nvPr/>
        </p:nvSpPr>
        <p:spPr>
          <a:xfrm>
            <a:off x="1549400" y="2315633"/>
            <a:ext cx="3544753" cy="369332"/>
          </a:xfrm>
          <a:prstGeom prst="rect">
            <a:avLst/>
          </a:prstGeom>
          <a:noFill/>
        </p:spPr>
        <p:txBody>
          <a:bodyPr wrap="none" rtlCol="0">
            <a:spAutoFit/>
          </a:bodyPr>
          <a:lstStyle/>
          <a:p>
            <a:r>
              <a:rPr lang="en-CA" dirty="0"/>
              <a:t>Fundamentals of Data Visualization:</a:t>
            </a:r>
          </a:p>
        </p:txBody>
      </p:sp>
      <p:sp>
        <p:nvSpPr>
          <p:cNvPr id="5" name="TextBox 4">
            <a:extLst>
              <a:ext uri="{FF2B5EF4-FFF2-40B4-BE49-F238E27FC236}">
                <a16:creationId xmlns:a16="http://schemas.microsoft.com/office/drawing/2014/main" id="{095F7D3E-D18E-48D6-8B89-DEBAC665B178}"/>
              </a:ext>
            </a:extLst>
          </p:cNvPr>
          <p:cNvSpPr txBox="1"/>
          <p:nvPr/>
        </p:nvSpPr>
        <p:spPr>
          <a:xfrm>
            <a:off x="4126247" y="2780504"/>
            <a:ext cx="957826" cy="369332"/>
          </a:xfrm>
          <a:prstGeom prst="rect">
            <a:avLst/>
          </a:prstGeom>
          <a:noFill/>
        </p:spPr>
        <p:txBody>
          <a:bodyPr wrap="none" rtlCol="0">
            <a:spAutoFit/>
          </a:bodyPr>
          <a:lstStyle/>
          <a:p>
            <a:r>
              <a:rPr lang="en-CA" dirty="0"/>
              <a:t>ggplot2:</a:t>
            </a:r>
          </a:p>
        </p:txBody>
      </p:sp>
      <p:sp>
        <p:nvSpPr>
          <p:cNvPr id="6" name="Rectangle 5">
            <a:extLst>
              <a:ext uri="{FF2B5EF4-FFF2-40B4-BE49-F238E27FC236}">
                <a16:creationId xmlns:a16="http://schemas.microsoft.com/office/drawing/2014/main" id="{1A6317B4-76EB-4841-813E-88ED7AA1DE1A}"/>
              </a:ext>
            </a:extLst>
          </p:cNvPr>
          <p:cNvSpPr/>
          <p:nvPr/>
        </p:nvSpPr>
        <p:spPr>
          <a:xfrm>
            <a:off x="5084073" y="3244334"/>
            <a:ext cx="3311932" cy="369332"/>
          </a:xfrm>
          <a:prstGeom prst="rect">
            <a:avLst/>
          </a:prstGeom>
        </p:spPr>
        <p:txBody>
          <a:bodyPr wrap="none">
            <a:spAutoFit/>
          </a:bodyPr>
          <a:lstStyle/>
          <a:p>
            <a:r>
              <a:rPr lang="en-CA" dirty="0">
                <a:hlinkClick r:id="rId3"/>
              </a:rPr>
              <a:t>https://rafalab.github.io/dsbook/</a:t>
            </a:r>
            <a:endParaRPr lang="en-CA" dirty="0"/>
          </a:p>
        </p:txBody>
      </p:sp>
      <p:sp>
        <p:nvSpPr>
          <p:cNvPr id="7" name="Rectangle 6">
            <a:extLst>
              <a:ext uri="{FF2B5EF4-FFF2-40B4-BE49-F238E27FC236}">
                <a16:creationId xmlns:a16="http://schemas.microsoft.com/office/drawing/2014/main" id="{B5819618-C734-44F6-8A37-D344D441CDB0}"/>
              </a:ext>
            </a:extLst>
          </p:cNvPr>
          <p:cNvSpPr/>
          <p:nvPr/>
        </p:nvSpPr>
        <p:spPr>
          <a:xfrm>
            <a:off x="2174899" y="3244334"/>
            <a:ext cx="2875915" cy="369332"/>
          </a:xfrm>
          <a:prstGeom prst="rect">
            <a:avLst/>
          </a:prstGeom>
        </p:spPr>
        <p:txBody>
          <a:bodyPr wrap="none">
            <a:spAutoFit/>
          </a:bodyPr>
          <a:lstStyle/>
          <a:p>
            <a:r>
              <a:rPr lang="en-CA" dirty="0"/>
              <a:t>Introduction to data science:</a:t>
            </a:r>
          </a:p>
        </p:txBody>
      </p:sp>
      <p:sp>
        <p:nvSpPr>
          <p:cNvPr id="8" name="TextBox 7">
            <a:extLst>
              <a:ext uri="{FF2B5EF4-FFF2-40B4-BE49-F238E27FC236}">
                <a16:creationId xmlns:a16="http://schemas.microsoft.com/office/drawing/2014/main" id="{5FAA37B8-6536-4D22-A0D1-3602B9E908BB}"/>
              </a:ext>
            </a:extLst>
          </p:cNvPr>
          <p:cNvSpPr txBox="1"/>
          <p:nvPr/>
        </p:nvSpPr>
        <p:spPr>
          <a:xfrm flipH="1">
            <a:off x="11026985" y="127000"/>
            <a:ext cx="1012615" cy="369332"/>
          </a:xfrm>
          <a:prstGeom prst="rect">
            <a:avLst/>
          </a:prstGeom>
          <a:noFill/>
        </p:spPr>
        <p:txBody>
          <a:bodyPr wrap="square" rtlCol="0">
            <a:spAutoFit/>
          </a:bodyPr>
          <a:lstStyle/>
          <a:p>
            <a:r>
              <a:rPr lang="en-CA" dirty="0"/>
              <a:t>DataViz</a:t>
            </a:r>
          </a:p>
        </p:txBody>
      </p:sp>
    </p:spTree>
    <p:extLst>
      <p:ext uri="{BB962C8B-B14F-4D97-AF65-F5344CB8AC3E}">
        <p14:creationId xmlns:p14="http://schemas.microsoft.com/office/powerpoint/2010/main" val="78091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4AA5B3-096B-4FC5-874A-C7E43C47ED69}"/>
              </a:ext>
            </a:extLst>
          </p:cNvPr>
          <p:cNvSpPr/>
          <p:nvPr/>
        </p:nvSpPr>
        <p:spPr>
          <a:xfrm>
            <a:off x="1452028" y="396317"/>
            <a:ext cx="9795934" cy="754694"/>
          </a:xfrm>
          <a:prstGeom prst="rect">
            <a:avLst/>
          </a:prstGeom>
        </p:spPr>
        <p:txBody>
          <a:bodyPr wrap="square">
            <a:spAutoFit/>
          </a:bodyPr>
          <a:lstStyle/>
          <a:p>
            <a:pPr marL="971550" lvl="1" indent="-514350">
              <a:lnSpc>
                <a:spcPct val="150000"/>
              </a:lnSpc>
              <a:buFont typeface="+mj-lt"/>
              <a:buAutoNum type="arabicPeriod"/>
            </a:pPr>
            <a:r>
              <a:rPr lang="en-CA" sz="3200" b="1" dirty="0"/>
              <a:t>Why data visualization in a statistics course?</a:t>
            </a:r>
          </a:p>
        </p:txBody>
      </p:sp>
      <p:sp>
        <p:nvSpPr>
          <p:cNvPr id="2" name="TextBox 1">
            <a:extLst>
              <a:ext uri="{FF2B5EF4-FFF2-40B4-BE49-F238E27FC236}">
                <a16:creationId xmlns:a16="http://schemas.microsoft.com/office/drawing/2014/main" id="{5F9934B1-1A47-4841-B2A2-8BC0667BBA08}"/>
              </a:ext>
            </a:extLst>
          </p:cNvPr>
          <p:cNvSpPr txBox="1"/>
          <p:nvPr/>
        </p:nvSpPr>
        <p:spPr>
          <a:xfrm>
            <a:off x="2698891" y="1488463"/>
            <a:ext cx="6695807" cy="369332"/>
          </a:xfrm>
          <a:prstGeom prst="rect">
            <a:avLst/>
          </a:prstGeom>
          <a:noFill/>
        </p:spPr>
        <p:txBody>
          <a:bodyPr wrap="none" rtlCol="0">
            <a:spAutoFit/>
          </a:bodyPr>
          <a:lstStyle/>
          <a:p>
            <a:r>
              <a:rPr lang="en-CA" dirty="0"/>
              <a:t>“there is no statistical tool that is as powerful as a well-chosen graph”</a:t>
            </a:r>
          </a:p>
        </p:txBody>
      </p:sp>
      <p:sp>
        <p:nvSpPr>
          <p:cNvPr id="3" name="TextBox 2">
            <a:extLst>
              <a:ext uri="{FF2B5EF4-FFF2-40B4-BE49-F238E27FC236}">
                <a16:creationId xmlns:a16="http://schemas.microsoft.com/office/drawing/2014/main" id="{E28C3295-9CEE-4CA2-ADE2-E8C70294C609}"/>
              </a:ext>
            </a:extLst>
          </p:cNvPr>
          <p:cNvSpPr txBox="1"/>
          <p:nvPr/>
        </p:nvSpPr>
        <p:spPr>
          <a:xfrm>
            <a:off x="6433604" y="1857795"/>
            <a:ext cx="3604128" cy="307777"/>
          </a:xfrm>
          <a:prstGeom prst="rect">
            <a:avLst/>
          </a:prstGeom>
          <a:noFill/>
        </p:spPr>
        <p:txBody>
          <a:bodyPr wrap="none" rtlCol="0">
            <a:spAutoFit/>
          </a:bodyPr>
          <a:lstStyle/>
          <a:p>
            <a:r>
              <a:rPr lang="en-CA" sz="1400" dirty="0"/>
              <a:t>Chambers, Cleveland, Kleiner and Tukey (1983)</a:t>
            </a:r>
          </a:p>
        </p:txBody>
      </p:sp>
      <p:sp>
        <p:nvSpPr>
          <p:cNvPr id="14" name="Rectangle 13">
            <a:extLst>
              <a:ext uri="{FF2B5EF4-FFF2-40B4-BE49-F238E27FC236}">
                <a16:creationId xmlns:a16="http://schemas.microsoft.com/office/drawing/2014/main" id="{F4220D41-6459-44A9-89B3-86A29C9264E5}"/>
              </a:ext>
            </a:extLst>
          </p:cNvPr>
          <p:cNvSpPr/>
          <p:nvPr/>
        </p:nvSpPr>
        <p:spPr>
          <a:xfrm>
            <a:off x="1278656" y="2341940"/>
            <a:ext cx="9748329" cy="584775"/>
          </a:xfrm>
          <a:prstGeom prst="rect">
            <a:avLst/>
          </a:prstGeom>
        </p:spPr>
        <p:txBody>
          <a:bodyPr wrap="square">
            <a:spAutoFit/>
          </a:bodyPr>
          <a:lstStyle/>
          <a:p>
            <a:pPr lvl="1" algn="ctr"/>
            <a:r>
              <a:rPr lang="en-CA" sz="3200" dirty="0"/>
              <a:t>Humans are really good at recognizing visual patterns</a:t>
            </a:r>
          </a:p>
        </p:txBody>
      </p:sp>
      <p:pic>
        <p:nvPicPr>
          <p:cNvPr id="16" name="Picture 15">
            <a:extLst>
              <a:ext uri="{FF2B5EF4-FFF2-40B4-BE49-F238E27FC236}">
                <a16:creationId xmlns:a16="http://schemas.microsoft.com/office/drawing/2014/main" id="{A184DCDF-5D58-4DAA-8323-A12ED9BA72F0}"/>
              </a:ext>
            </a:extLst>
          </p:cNvPr>
          <p:cNvPicPr>
            <a:picLocks noChangeAspect="1"/>
          </p:cNvPicPr>
          <p:nvPr/>
        </p:nvPicPr>
        <p:blipFill rotWithShape="1">
          <a:blip r:embed="rId2"/>
          <a:srcRect l="3542" t="20124" r="78229" b="17593"/>
          <a:stretch/>
        </p:blipFill>
        <p:spPr>
          <a:xfrm>
            <a:off x="2260127" y="3103083"/>
            <a:ext cx="1804888" cy="3468823"/>
          </a:xfrm>
          <a:prstGeom prst="rect">
            <a:avLst/>
          </a:prstGeom>
        </p:spPr>
      </p:pic>
      <p:pic>
        <p:nvPicPr>
          <p:cNvPr id="17" name="Picture 16">
            <a:extLst>
              <a:ext uri="{FF2B5EF4-FFF2-40B4-BE49-F238E27FC236}">
                <a16:creationId xmlns:a16="http://schemas.microsoft.com/office/drawing/2014/main" id="{7A062363-8E27-450B-BE23-34A82CB96C5A}"/>
              </a:ext>
            </a:extLst>
          </p:cNvPr>
          <p:cNvPicPr>
            <a:picLocks noChangeAspect="1"/>
          </p:cNvPicPr>
          <p:nvPr/>
        </p:nvPicPr>
        <p:blipFill rotWithShape="1">
          <a:blip r:embed="rId2"/>
          <a:srcRect l="62925" t="54482" r="2805" b="3234"/>
          <a:stretch/>
        </p:blipFill>
        <p:spPr>
          <a:xfrm>
            <a:off x="5257580" y="3198512"/>
            <a:ext cx="4998136" cy="3468819"/>
          </a:xfrm>
          <a:prstGeom prst="rect">
            <a:avLst/>
          </a:prstGeom>
        </p:spPr>
      </p:pic>
      <p:cxnSp>
        <p:nvCxnSpPr>
          <p:cNvPr id="18" name="Straight Arrow Connector 17">
            <a:extLst>
              <a:ext uri="{FF2B5EF4-FFF2-40B4-BE49-F238E27FC236}">
                <a16:creationId xmlns:a16="http://schemas.microsoft.com/office/drawing/2014/main" id="{2925A8EC-20EE-495F-8400-FF24E31DC6FA}"/>
              </a:ext>
            </a:extLst>
          </p:cNvPr>
          <p:cNvCxnSpPr/>
          <p:nvPr/>
        </p:nvCxnSpPr>
        <p:spPr>
          <a:xfrm>
            <a:off x="4271036" y="4749108"/>
            <a:ext cx="829733" cy="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045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Classifier - Cats🐱 vs Dogs🐶 - Towards Data Science">
            <a:extLst>
              <a:ext uri="{FF2B5EF4-FFF2-40B4-BE49-F238E27FC236}">
                <a16:creationId xmlns:a16="http://schemas.microsoft.com/office/drawing/2014/main" id="{590C9F32-E976-49EE-8372-84FC6047B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065" y="1218269"/>
            <a:ext cx="8527328" cy="479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417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5701</TotalTime>
  <Words>1874</Words>
  <Application>Microsoft Office PowerPoint</Application>
  <PresentationFormat>Widescreen</PresentationFormat>
  <Paragraphs>208</Paragraphs>
  <Slides>71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AdvOT024b927e</vt:lpstr>
      <vt:lpstr>AdvOT024b927e+fb</vt:lpstr>
      <vt:lpstr>AdvOTaced7d69.B</vt:lpstr>
      <vt:lpstr>AdvOTae47b0a0.I</vt:lpstr>
      <vt:lpstr>Arial</vt:lpstr>
      <vt:lpstr>Calibri</vt:lpstr>
      <vt:lpstr>Calibri Light</vt:lpstr>
      <vt:lpstr>Helvetica</vt:lpstr>
      <vt:lpstr>Office Theme</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Abel Torres Espín</dc:creator>
  <cp:lastModifiedBy>Torres Espin, Abel</cp:lastModifiedBy>
  <cp:revision>69</cp:revision>
  <dcterms:created xsi:type="dcterms:W3CDTF">2019-04-08T02:18:18Z</dcterms:created>
  <dcterms:modified xsi:type="dcterms:W3CDTF">2022-05-24T21:52:54Z</dcterms:modified>
</cp:coreProperties>
</file>